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44"/>
  </p:notesMasterIdLst>
  <p:sldIdLst>
    <p:sldId id="256" r:id="rId2"/>
    <p:sldId id="257" r:id="rId3"/>
    <p:sldId id="298" r:id="rId4"/>
    <p:sldId id="302" r:id="rId5"/>
    <p:sldId id="301" r:id="rId6"/>
    <p:sldId id="299" r:id="rId7"/>
    <p:sldId id="258" r:id="rId8"/>
    <p:sldId id="259" r:id="rId9"/>
    <p:sldId id="260" r:id="rId10"/>
    <p:sldId id="261" r:id="rId11"/>
    <p:sldId id="262" r:id="rId12"/>
    <p:sldId id="263" r:id="rId13"/>
    <p:sldId id="264" r:id="rId14"/>
    <p:sldId id="293" r:id="rId15"/>
    <p:sldId id="290" r:id="rId16"/>
    <p:sldId id="291" r:id="rId17"/>
    <p:sldId id="268" r:id="rId18"/>
    <p:sldId id="269" r:id="rId19"/>
    <p:sldId id="270" r:id="rId20"/>
    <p:sldId id="272" r:id="rId21"/>
    <p:sldId id="294" r:id="rId22"/>
    <p:sldId id="295" r:id="rId23"/>
    <p:sldId id="273" r:id="rId24"/>
    <p:sldId id="271" r:id="rId25"/>
    <p:sldId id="274" r:id="rId26"/>
    <p:sldId id="296" r:id="rId27"/>
    <p:sldId id="297"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 id="289" r:id="rId43"/>
  </p:sldIdLst>
  <p:sldSz cx="9144000" cy="5143500" type="screen16x9"/>
  <p:notesSz cx="6858000" cy="9144000"/>
  <p:embeddedFontLst>
    <p:embeddedFont>
      <p:font typeface="Alegreya" panose="020B0604020202020204" charset="0"/>
      <p:regular r:id="rId45"/>
      <p:bold r:id="rId46"/>
      <p:italic r:id="rId47"/>
      <p:boldItalic r:id="rId48"/>
    </p:embeddedFont>
    <p:embeddedFont>
      <p:font typeface="Alegreya Black" panose="020B0604020202020204" charset="0"/>
      <p:bold r:id="rId49"/>
      <p:boldItalic r:id="rId50"/>
    </p:embeddedFont>
    <p:embeddedFont>
      <p:font typeface="Alegreya ExtraBold" panose="020B0604020202020204" charset="0"/>
      <p:bold r:id="rId51"/>
      <p:boldItalic r:id="rId52"/>
    </p:embeddedFont>
    <p:embeddedFont>
      <p:font typeface="Roboto" panose="02000000000000000000" pitchFamily="2" charset="0"/>
      <p:regular r:id="rId53"/>
      <p:bold r:id="rId54"/>
      <p:italic r:id="rId55"/>
      <p:boldItalic r:id="rId56"/>
    </p:embeddedFont>
    <p:embeddedFont>
      <p:font typeface="Syne" panose="020B0604020202020204" charset="0"/>
      <p:regular r:id="rId57"/>
      <p:bold r:id="rId58"/>
    </p:embeddedFont>
    <p:embeddedFont>
      <p:font typeface="Verdana" panose="020B0604030504040204" pitchFamily="34" charset="0"/>
      <p:regular r:id="rId59"/>
      <p:bold r:id="rId60"/>
      <p:italic r:id="rId61"/>
      <p:boldItalic r:id="rId6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5" autoAdjust="0"/>
    <p:restoredTop sz="94660"/>
  </p:normalViewPr>
  <p:slideViewPr>
    <p:cSldViewPr snapToGrid="0">
      <p:cViewPr varScale="1">
        <p:scale>
          <a:sx n="85" d="100"/>
          <a:sy n="85" d="100"/>
        </p:scale>
        <p:origin x="906" y="8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font" Target="fonts/font11.fntdata"/><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17.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4.fntdata"/><Relationship Id="rId56" Type="http://schemas.openxmlformats.org/officeDocument/2006/relationships/font" Target="fonts/font12.fntdata"/><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59" Type="http://schemas.openxmlformats.org/officeDocument/2006/relationships/font" Target="fonts/font15.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0.fntdata"/><Relationship Id="rId62"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5.fntdata"/><Relationship Id="rId57" Type="http://schemas.openxmlformats.org/officeDocument/2006/relationships/font" Target="fonts/font13.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font" Target="fonts/font16.fntdata"/><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Google Shape;5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 name="Google Shape;55;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endParaRPr lang="pt-BR" dirty="0"/>
          </a:p>
        </p:txBody>
      </p:sp>
    </p:spTree>
    <p:extLst>
      <p:ext uri="{BB962C8B-B14F-4D97-AF65-F5344CB8AC3E}">
        <p14:creationId xmlns:p14="http://schemas.microsoft.com/office/powerpoint/2010/main" val="737104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7" name="Google Shape;157;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3" name="Google Shape;163;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1" name="Google Shape;171;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6" name="Google Shape;186;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6" name="Google Shape;196;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1" name="Google Shape;181;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969094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3427074c9b6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4" name="Google Shape;204;g3427074c9b6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3427074c9b6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3427074c9b6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3427074c9b6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7" name="Google Shape;217;g3427074c9b6_0_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3427074c9b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3427074c9b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3427074c9b6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6" name="Google Shape;226;g3427074c9b6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3427074c9b6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5" name="Google Shape;235;g3427074c9b6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3427074c9b6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2" name="Google Shape;242;g3427074c9b6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3427074c9b6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1" name="Google Shape;251;g3427074c9b6_0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3427074c9b6_0_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3427074c9b6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3427074c9b6_0_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3427074c9b6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3" name="Google Shape;273;p21: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3" name="Google Shape;283;p25: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3" name="Google Shape;293;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3427074c9b6_0_1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3427074c9b6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6" name="Google Shape;7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2" name="Google Shape;322;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3" name="Google Shape;333;p31: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9" name="Google Shape;339;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3427074c9b6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3427074c9b6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1" name="Google Shape;101;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8" name="Google Shape;108;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1" name="Google Shape;121;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7"/>
        <p:cNvGrpSpPr/>
        <p:nvPr/>
      </p:nvGrpSpPr>
      <p:grpSpPr>
        <a:xfrm>
          <a:off x="0" y="0"/>
          <a:ext cx="0" cy="0"/>
          <a:chOff x="0" y="0"/>
          <a:chExt cx="0" cy="0"/>
        </a:xfrm>
      </p:grpSpPr>
      <p:sp>
        <p:nvSpPr>
          <p:cNvPr id="48" name="Google Shape;48;p11"/>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9" name="Google Shape;49;p11"/>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50" name="Google Shape;50;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1"/>
        <p:cNvGrpSpPr/>
        <p:nvPr/>
      </p:nvGrpSpPr>
      <p:grpSpPr>
        <a:xfrm>
          <a:off x="0" y="0"/>
          <a:ext cx="0" cy="0"/>
          <a:chOff x="0" y="0"/>
          <a:chExt cx="0" cy="0"/>
        </a:xfrm>
      </p:grpSpPr>
      <p:sp>
        <p:nvSpPr>
          <p:cNvPr id="52" name="Google Shape;52;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 name="Google Shape;15;p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6" name="Google Shape;16;p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9" name="Google Shape;19;p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ítulo e conteúdo" type="obj">
  <p:cSld name="OBJECT">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23" name="Google Shape;23;p5"/>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4" name="Google Shape;24;p5"/>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5" name="Google Shape;25;p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lvl="0" indent="0" algn="r">
              <a:lnSpc>
                <a:spcPct val="100000"/>
              </a:lnSpc>
              <a:spcBef>
                <a:spcPts val="0"/>
              </a:spcBef>
              <a:spcAft>
                <a:spcPts val="0"/>
              </a:spcAft>
              <a:buSzPts val="1000"/>
              <a:buNone/>
              <a:defRPr/>
            </a:lvl1pPr>
            <a:lvl2pPr marL="0" lvl="1" indent="0" algn="r">
              <a:lnSpc>
                <a:spcPct val="100000"/>
              </a:lnSpc>
              <a:spcBef>
                <a:spcPts val="0"/>
              </a:spcBef>
              <a:spcAft>
                <a:spcPts val="0"/>
              </a:spcAft>
              <a:buSzPts val="1000"/>
              <a:buNone/>
              <a:defRPr/>
            </a:lvl2pPr>
            <a:lvl3pPr marL="0" lvl="2" indent="0" algn="r">
              <a:lnSpc>
                <a:spcPct val="100000"/>
              </a:lnSpc>
              <a:spcBef>
                <a:spcPts val="0"/>
              </a:spcBef>
              <a:spcAft>
                <a:spcPts val="0"/>
              </a:spcAft>
              <a:buSzPts val="1000"/>
              <a:buNone/>
              <a:defRPr/>
            </a:lvl3pPr>
            <a:lvl4pPr marL="0" lvl="3" indent="0" algn="r">
              <a:lnSpc>
                <a:spcPct val="100000"/>
              </a:lnSpc>
              <a:spcBef>
                <a:spcPts val="0"/>
              </a:spcBef>
              <a:spcAft>
                <a:spcPts val="0"/>
              </a:spcAft>
              <a:buSzPts val="1000"/>
              <a:buNone/>
              <a:defRPr/>
            </a:lvl4pPr>
            <a:lvl5pPr marL="0" lvl="4" indent="0" algn="r">
              <a:lnSpc>
                <a:spcPct val="100000"/>
              </a:lnSpc>
              <a:spcBef>
                <a:spcPts val="0"/>
              </a:spcBef>
              <a:spcAft>
                <a:spcPts val="0"/>
              </a:spcAft>
              <a:buSzPts val="1000"/>
              <a:buNone/>
              <a:defRPr/>
            </a:lvl5pPr>
            <a:lvl6pPr marL="0" lvl="5" indent="0" algn="r">
              <a:lnSpc>
                <a:spcPct val="100000"/>
              </a:lnSpc>
              <a:spcBef>
                <a:spcPts val="0"/>
              </a:spcBef>
              <a:spcAft>
                <a:spcPts val="0"/>
              </a:spcAft>
              <a:buSzPts val="1000"/>
              <a:buNone/>
              <a:defRPr/>
            </a:lvl6pPr>
            <a:lvl7pPr marL="0" lvl="6" indent="0" algn="r">
              <a:lnSpc>
                <a:spcPct val="100000"/>
              </a:lnSpc>
              <a:spcBef>
                <a:spcPts val="0"/>
              </a:spcBef>
              <a:spcAft>
                <a:spcPts val="0"/>
              </a:spcAft>
              <a:buSzPts val="1000"/>
              <a:buNone/>
              <a:defRPr/>
            </a:lvl7pPr>
            <a:lvl8pPr marL="0" lvl="7" indent="0" algn="r">
              <a:lnSpc>
                <a:spcPct val="100000"/>
              </a:lnSpc>
              <a:spcBef>
                <a:spcPts val="0"/>
              </a:spcBef>
              <a:spcAft>
                <a:spcPts val="0"/>
              </a:spcAft>
              <a:buSzPts val="1000"/>
              <a:buNone/>
              <a:defRPr/>
            </a:lvl8pPr>
            <a:lvl9pPr marL="0" lvl="8" indent="0" algn="r">
              <a:lnSpc>
                <a:spcPct val="100000"/>
              </a:lnSpc>
              <a:spcBef>
                <a:spcPts val="0"/>
              </a:spcBef>
              <a:spcAft>
                <a:spcPts val="0"/>
              </a:spcAft>
              <a:buSzPts val="1000"/>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8" name="Google Shape;28;p6"/>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9" name="Google Shape;29;p6"/>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0" name="Google Shape;30;p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3" name="Google Shape;33;p7"/>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4" name="Google Shape;34;p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7" name="Google Shape;37;p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8"/>
        <p:cNvGrpSpPr/>
        <p:nvPr/>
      </p:nvGrpSpPr>
      <p:grpSpPr>
        <a:xfrm>
          <a:off x="0" y="0"/>
          <a:ext cx="0" cy="0"/>
          <a:chOff x="0" y="0"/>
          <a:chExt cx="0" cy="0"/>
        </a:xfrm>
      </p:grpSpPr>
      <p:sp>
        <p:nvSpPr>
          <p:cNvPr id="39" name="Google Shape;39;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 name="Google Shape;40;p9"/>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41" name="Google Shape;41;p9"/>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2" name="Google Shape;42;p9"/>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3" name="Google Shape;43;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4"/>
        <p:cNvGrpSpPr/>
        <p:nvPr/>
      </p:nvGrpSpPr>
      <p:grpSpPr>
        <a:xfrm>
          <a:off x="0" y="0"/>
          <a:ext cx="0" cy="0"/>
          <a:chOff x="0" y="0"/>
          <a:chExt cx="0" cy="0"/>
        </a:xfrm>
      </p:grpSpPr>
      <p:sp>
        <p:nvSpPr>
          <p:cNvPr id="45" name="Google Shape;45;p10"/>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46" name="Google Shape;46;p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t-BR"/>
              <a:t>‹nº›</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jp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5.jpg"/></Relationships>
</file>

<file path=ppt/slides/_rels/slide3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jpg"/><Relationship Id="rId4" Type="http://schemas.openxmlformats.org/officeDocument/2006/relationships/image" Target="../media/image50.jpg"/></Relationships>
</file>

<file path=ppt/slides/_rels/slide37.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56.jpg"/><Relationship Id="rId5" Type="http://schemas.openxmlformats.org/officeDocument/2006/relationships/image" Target="../media/image55.jpg"/><Relationship Id="rId4" Type="http://schemas.openxmlformats.org/officeDocument/2006/relationships/image" Target="../media/image54.jp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60.jpg"/><Relationship Id="rId5" Type="http://schemas.openxmlformats.org/officeDocument/2006/relationships/image" Target="../media/image59.jpg"/><Relationship Id="rId4" Type="http://schemas.openxmlformats.org/officeDocument/2006/relationships/image" Target="../media/image58.jp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jpg"/><Relationship Id="rId7" Type="http://schemas.openxmlformats.org/officeDocument/2006/relationships/image" Target="../media/image65.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67.png"/></Relationships>
</file>

<file path=ppt/slides/_rels/slide4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69.jpg"/></Relationships>
</file>

<file path=ppt/slides/_rels/slide4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hyperlink" Target="http://www.youtube.com/watch?v=Q8V4eec6KII" TargetMode="External"/><Relationship Id="rId7" Type="http://schemas.openxmlformats.org/officeDocument/2006/relationships/image" Target="../media/image73.jp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10" Type="http://schemas.openxmlformats.org/officeDocument/2006/relationships/image" Target="../media/image5.jpg"/><Relationship Id="rId4" Type="http://schemas.openxmlformats.org/officeDocument/2006/relationships/image" Target="../media/image70.jpg"/><Relationship Id="rId9"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6"/>
        <p:cNvGrpSpPr/>
        <p:nvPr/>
      </p:nvGrpSpPr>
      <p:grpSpPr>
        <a:xfrm>
          <a:off x="0" y="0"/>
          <a:ext cx="0" cy="0"/>
          <a:chOff x="0" y="0"/>
          <a:chExt cx="0" cy="0"/>
        </a:xfrm>
      </p:grpSpPr>
      <p:pic>
        <p:nvPicPr>
          <p:cNvPr id="57" name="Google Shape;57;p13"/>
          <p:cNvPicPr preferRelativeResize="0"/>
          <p:nvPr/>
        </p:nvPicPr>
        <p:blipFill rotWithShape="1">
          <a:blip r:embed="rId3">
            <a:alphaModFix amt="60000"/>
          </a:blip>
          <a:srcRect/>
          <a:stretch/>
        </p:blipFill>
        <p:spPr>
          <a:xfrm>
            <a:off x="715057" y="1203925"/>
            <a:ext cx="7713892" cy="3366174"/>
          </a:xfrm>
          <a:prstGeom prst="rect">
            <a:avLst/>
          </a:prstGeom>
          <a:noFill/>
          <a:ln>
            <a:noFill/>
          </a:ln>
        </p:spPr>
      </p:pic>
      <p:pic>
        <p:nvPicPr>
          <p:cNvPr id="58" name="Google Shape;58;p13"/>
          <p:cNvPicPr preferRelativeResize="0"/>
          <p:nvPr/>
        </p:nvPicPr>
        <p:blipFill rotWithShape="1">
          <a:blip r:embed="rId4">
            <a:alphaModFix/>
          </a:blip>
          <a:srcRect/>
          <a:stretch/>
        </p:blipFill>
        <p:spPr>
          <a:xfrm>
            <a:off x="7371497" y="286298"/>
            <a:ext cx="1258601" cy="670175"/>
          </a:xfrm>
          <a:prstGeom prst="rect">
            <a:avLst/>
          </a:prstGeom>
          <a:noFill/>
          <a:ln>
            <a:noFill/>
          </a:ln>
        </p:spPr>
      </p:pic>
      <p:pic>
        <p:nvPicPr>
          <p:cNvPr id="59" name="Google Shape;59;p13"/>
          <p:cNvPicPr preferRelativeResize="0"/>
          <p:nvPr/>
        </p:nvPicPr>
        <p:blipFill rotWithShape="1">
          <a:blip r:embed="rId5">
            <a:alphaModFix/>
          </a:blip>
          <a:srcRect/>
          <a:stretch/>
        </p:blipFill>
        <p:spPr>
          <a:xfrm>
            <a:off x="3670068" y="89530"/>
            <a:ext cx="1803866" cy="1063724"/>
          </a:xfrm>
          <a:prstGeom prst="rect">
            <a:avLst/>
          </a:prstGeom>
          <a:noFill/>
          <a:ln>
            <a:noFill/>
          </a:ln>
        </p:spPr>
      </p:pic>
      <p:sp>
        <p:nvSpPr>
          <p:cNvPr id="60" name="Google Shape;60;p13"/>
          <p:cNvSpPr txBox="1">
            <a:spLocks noGrp="1"/>
          </p:cNvSpPr>
          <p:nvPr>
            <p:ph type="ctrTitle"/>
          </p:nvPr>
        </p:nvSpPr>
        <p:spPr>
          <a:xfrm>
            <a:off x="1499100" y="1444225"/>
            <a:ext cx="6145800" cy="2103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5200"/>
              <a:buNone/>
            </a:pPr>
            <a:r>
              <a:rPr lang="pt-BR" sz="4500">
                <a:solidFill>
                  <a:srgbClr val="274E13"/>
                </a:solidFill>
                <a:latin typeface="Alegreya ExtraBold"/>
                <a:ea typeface="Alegreya ExtraBold"/>
                <a:cs typeface="Alegreya ExtraBold"/>
                <a:sym typeface="Alegreya ExtraBold"/>
              </a:rPr>
              <a:t>Impactos na saúde decorrentes das usinas eólicas</a:t>
            </a:r>
            <a:endParaRPr sz="4500">
              <a:solidFill>
                <a:srgbClr val="274E13"/>
              </a:solidFill>
              <a:latin typeface="Alegreya ExtraBold"/>
              <a:ea typeface="Alegreya ExtraBold"/>
              <a:cs typeface="Alegreya ExtraBold"/>
              <a:sym typeface="Alegreya ExtraBold"/>
            </a:endParaRPr>
          </a:p>
        </p:txBody>
      </p:sp>
      <p:pic>
        <p:nvPicPr>
          <p:cNvPr id="61" name="Google Shape;61;p13" descr="Resultado após solicitação de recurso Edital Inova Gestão"/>
          <p:cNvPicPr preferRelativeResize="0"/>
          <p:nvPr/>
        </p:nvPicPr>
        <p:blipFill rotWithShape="1">
          <a:blip r:embed="rId6">
            <a:alphaModFix/>
          </a:blip>
          <a:srcRect/>
          <a:stretch/>
        </p:blipFill>
        <p:spPr>
          <a:xfrm>
            <a:off x="395925" y="89526"/>
            <a:ext cx="2048978" cy="9500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SzPts val="1600"/>
              <a:buChar char="●"/>
            </a:pPr>
            <a:r>
              <a:rPr lang="pt-BR" sz="1600" dirty="0"/>
              <a:t>Segunda etapa: coleta de dados iniciada em 2024</a:t>
            </a:r>
            <a:endParaRPr sz="1600" dirty="0"/>
          </a:p>
          <a:p>
            <a:pPr marL="914400" lvl="1" indent="-330200" algn="l" rtl="0">
              <a:spcBef>
                <a:spcPts val="0"/>
              </a:spcBef>
              <a:spcAft>
                <a:spcPts val="0"/>
              </a:spcAft>
              <a:buSzPts val="1600"/>
              <a:buChar char="○"/>
            </a:pPr>
            <a:r>
              <a:rPr lang="pt-BR" sz="1600" b="1" dirty="0"/>
              <a:t>Círculo de Cultura;</a:t>
            </a:r>
            <a:endParaRPr sz="1600" b="1" dirty="0"/>
          </a:p>
          <a:p>
            <a:pPr marL="914400" lvl="1" indent="-330200" algn="l" rtl="0">
              <a:spcBef>
                <a:spcPts val="0"/>
              </a:spcBef>
              <a:spcAft>
                <a:spcPts val="0"/>
              </a:spcAft>
              <a:buSzPts val="1600"/>
              <a:buChar char="○"/>
            </a:pPr>
            <a:r>
              <a:rPr lang="pt-BR" sz="1600" b="1" dirty="0"/>
              <a:t>Entrevista </a:t>
            </a:r>
            <a:r>
              <a:rPr lang="pt-BR" sz="1600" b="1" dirty="0" err="1"/>
              <a:t>semi-estruturada</a:t>
            </a:r>
            <a:r>
              <a:rPr lang="pt-BR" sz="1600" b="1" dirty="0"/>
              <a:t>;</a:t>
            </a:r>
            <a:endParaRPr sz="1600" b="1" dirty="0"/>
          </a:p>
          <a:p>
            <a:pPr marL="914400" lvl="1" indent="-330200" algn="l" rtl="0">
              <a:spcBef>
                <a:spcPts val="0"/>
              </a:spcBef>
              <a:spcAft>
                <a:spcPts val="0"/>
              </a:spcAft>
              <a:buSzPts val="1600"/>
              <a:buChar char="○"/>
            </a:pPr>
            <a:r>
              <a:rPr lang="pt-BR" sz="1600" dirty="0"/>
              <a:t>Aplicação de </a:t>
            </a:r>
            <a:r>
              <a:rPr lang="pt-BR" sz="1600" b="1" dirty="0"/>
              <a:t>teste SRQ 20</a:t>
            </a:r>
            <a:r>
              <a:rPr lang="pt-BR" sz="1600" dirty="0"/>
              <a:t> - Self Report </a:t>
            </a:r>
            <a:r>
              <a:rPr lang="pt-BR" sz="1600" dirty="0" err="1"/>
              <a:t>Questionnaire</a:t>
            </a:r>
            <a:r>
              <a:rPr lang="pt-BR" sz="1600" dirty="0"/>
              <a:t> (Avalia sofrimento mental);</a:t>
            </a:r>
            <a:endParaRPr sz="1600" dirty="0"/>
          </a:p>
          <a:p>
            <a:pPr marL="914400" lvl="1" indent="-330200" algn="just" rtl="0">
              <a:spcBef>
                <a:spcPts val="0"/>
              </a:spcBef>
              <a:spcAft>
                <a:spcPts val="0"/>
              </a:spcAft>
              <a:buSzPts val="1600"/>
              <a:buChar char="○"/>
            </a:pPr>
            <a:r>
              <a:rPr lang="pt-BR" sz="1600" dirty="0"/>
              <a:t>Realização de </a:t>
            </a:r>
            <a:r>
              <a:rPr lang="pt-BR" sz="1600" b="1" dirty="0"/>
              <a:t>exames de audiometria</a:t>
            </a:r>
            <a:r>
              <a:rPr lang="pt-BR" sz="1600" dirty="0"/>
              <a:t>;</a:t>
            </a:r>
            <a:endParaRPr sz="1600" dirty="0"/>
          </a:p>
          <a:p>
            <a:pPr marL="914400" lvl="1" indent="-330200" algn="l" rtl="0">
              <a:spcBef>
                <a:spcPts val="0"/>
              </a:spcBef>
              <a:spcAft>
                <a:spcPts val="0"/>
              </a:spcAft>
              <a:buSzPts val="1600"/>
              <a:buChar char="○"/>
            </a:pPr>
            <a:r>
              <a:rPr lang="pt-BR" sz="1600" b="1" dirty="0"/>
              <a:t>Teste RDC/DTM</a:t>
            </a:r>
            <a:r>
              <a:rPr lang="pt-BR" sz="1600" dirty="0"/>
              <a:t> - Resposta de Desvio Crânio-</a:t>
            </a:r>
            <a:r>
              <a:rPr lang="pt-BR" sz="1600" dirty="0" err="1"/>
              <a:t>Estibular</a:t>
            </a:r>
            <a:r>
              <a:rPr lang="pt-BR" sz="1600" dirty="0"/>
              <a:t>/Diferença de Tempo de Condução) (diagnosticar problemas relacionados à audição e ao equilíbrio);</a:t>
            </a:r>
            <a:endParaRPr sz="1600" dirty="0"/>
          </a:p>
          <a:p>
            <a:pPr marL="914400" lvl="1" indent="-330200" algn="l" rtl="0">
              <a:spcBef>
                <a:spcPts val="0"/>
              </a:spcBef>
              <a:spcAft>
                <a:spcPts val="0"/>
              </a:spcAft>
              <a:buSzPts val="1600"/>
              <a:buChar char="○"/>
            </a:pPr>
            <a:r>
              <a:rPr lang="pt-BR" sz="1600" b="1" dirty="0"/>
              <a:t>Teste de </a:t>
            </a:r>
            <a:r>
              <a:rPr lang="pt-BR" sz="1600" b="1" dirty="0" err="1"/>
              <a:t>Rinne</a:t>
            </a:r>
            <a:r>
              <a:rPr lang="pt-BR" sz="1600" b="1" dirty="0"/>
              <a:t> e  teste de Weber</a:t>
            </a:r>
            <a:r>
              <a:rPr lang="pt-BR" sz="1600" dirty="0"/>
              <a:t> (avaliar a audição e identificar problemas no ouvido médio ou interno);</a:t>
            </a:r>
            <a:endParaRPr sz="1600" dirty="0"/>
          </a:p>
          <a:p>
            <a:pPr marL="914400" lvl="1" indent="-330200" algn="l" rtl="0">
              <a:spcBef>
                <a:spcPts val="0"/>
              </a:spcBef>
              <a:spcAft>
                <a:spcPts val="0"/>
              </a:spcAft>
              <a:buSzPts val="1600"/>
              <a:buChar char="○"/>
            </a:pPr>
            <a:r>
              <a:rPr lang="pt-BR" sz="1600" b="1" dirty="0"/>
              <a:t>Exame clínico da ATM</a:t>
            </a:r>
            <a:r>
              <a:rPr lang="pt-BR" sz="1600" dirty="0"/>
              <a:t>, Avaliação da oclusão dentária e testes de movimento da mandíbula.</a:t>
            </a:r>
            <a:endParaRPr sz="1600" dirty="0"/>
          </a:p>
        </p:txBody>
      </p:sp>
      <p:sp>
        <p:nvSpPr>
          <p:cNvPr id="97" name="Google Shape;97;p1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marR="0" lvl="0" indent="0" algn="l" rtl="0">
              <a:lnSpc>
                <a:spcPct val="100000"/>
              </a:lnSpc>
              <a:spcBef>
                <a:spcPts val="0"/>
              </a:spcBef>
              <a:spcAft>
                <a:spcPts val="0"/>
              </a:spcAft>
              <a:buSzPct val="35357"/>
              <a:buNone/>
            </a:pPr>
            <a:r>
              <a:rPr lang="pt-BR" b="1">
                <a:solidFill>
                  <a:srgbClr val="274E13"/>
                </a:solidFill>
                <a:latin typeface="Alegreya"/>
                <a:ea typeface="Alegreya"/>
                <a:cs typeface="Alegreya"/>
                <a:sym typeface="Alegreya"/>
              </a:rPr>
              <a:t>METODOLOGIA</a:t>
            </a:r>
            <a:endParaRPr>
              <a:solidFill>
                <a:srgbClr val="274E13"/>
              </a:solidFill>
              <a:latin typeface="Alegreya Black"/>
              <a:ea typeface="Alegreya Black"/>
              <a:cs typeface="Alegreya Black"/>
              <a:sym typeface="Alegreya Black"/>
            </a:endParaRPr>
          </a:p>
        </p:txBody>
      </p:sp>
      <p:pic>
        <p:nvPicPr>
          <p:cNvPr id="98" name="Google Shape;98;p18"/>
          <p:cNvPicPr preferRelativeResize="0"/>
          <p:nvPr/>
        </p:nvPicPr>
        <p:blipFill>
          <a:blip r:embed="rId3">
            <a:alphaModFix/>
          </a:blip>
          <a:stretch>
            <a:fillRect/>
          </a:stretch>
        </p:blipFill>
        <p:spPr>
          <a:xfrm>
            <a:off x="6411925" y="164898"/>
            <a:ext cx="2491386" cy="187437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9"/>
          <p:cNvSpPr/>
          <p:nvPr/>
        </p:nvSpPr>
        <p:spPr>
          <a:xfrm>
            <a:off x="3402419" y="0"/>
            <a:ext cx="5741581" cy="5143500"/>
          </a:xfrm>
          <a:prstGeom prst="rect">
            <a:avLst/>
          </a:prstGeom>
          <a:solidFill>
            <a:srgbClr val="C8D2D6"/>
          </a:solidFill>
          <a:ln w="25400" cap="flat" cmpd="sng">
            <a:solidFill>
              <a:srgbClr val="1B386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04" name="Google Shape;104;p19"/>
          <p:cNvSpPr txBox="1">
            <a:spLocks noGrp="1"/>
          </p:cNvSpPr>
          <p:nvPr>
            <p:ph type="title"/>
          </p:nvPr>
        </p:nvSpPr>
        <p:spPr>
          <a:xfrm>
            <a:off x="4126113" y="1382233"/>
            <a:ext cx="4749398" cy="2056985"/>
          </a:xfrm>
          <a:prstGeom prst="rect">
            <a:avLst/>
          </a:prstGeom>
          <a:noFill/>
          <a:ln>
            <a:noFill/>
          </a:ln>
        </p:spPr>
        <p:txBody>
          <a:bodyPr spcFirstLastPara="1" wrap="square" lIns="91425" tIns="91425" rIns="91425" bIns="91425" anchor="ctr" anchorCtr="0">
            <a:normAutofit/>
          </a:bodyPr>
          <a:lstStyle/>
          <a:p>
            <a:pPr lvl="0"/>
            <a:r>
              <a:rPr lang="pt-BR" b="1" dirty="0"/>
              <a:t>RESULTADOS </a:t>
            </a:r>
            <a:br>
              <a:rPr lang="pt-BR" b="1" dirty="0"/>
            </a:br>
            <a:r>
              <a:rPr lang="pt-BR" dirty="0"/>
              <a:t>Aspectos Sociodemográficos</a:t>
            </a:r>
            <a:endParaRPr dirty="0"/>
          </a:p>
        </p:txBody>
      </p:sp>
      <p:pic>
        <p:nvPicPr>
          <p:cNvPr id="105" name="Google Shape;105;p19" descr="Uma imagem contendo ao ar livre, edifício, homem, rua&#10;&#10;Descrição gerada automaticamente"/>
          <p:cNvPicPr preferRelativeResize="0"/>
          <p:nvPr/>
        </p:nvPicPr>
        <p:blipFill rotWithShape="1">
          <a:blip r:embed="rId3">
            <a:alphaModFix/>
          </a:blip>
          <a:srcRect/>
          <a:stretch/>
        </p:blipFill>
        <p:spPr>
          <a:xfrm>
            <a:off x="0" y="0"/>
            <a:ext cx="3857625" cy="51435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20"/>
          <p:cNvSpPr txBox="1">
            <a:spLocks noGrp="1"/>
          </p:cNvSpPr>
          <p:nvPr>
            <p:ph type="body" idx="1"/>
          </p:nvPr>
        </p:nvSpPr>
        <p:spPr>
          <a:xfrm>
            <a:off x="4851961" y="1407516"/>
            <a:ext cx="34815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pt-BR" sz="2000" dirty="0">
                <a:solidFill>
                  <a:srgbClr val="073763"/>
                </a:solidFill>
              </a:rPr>
              <a:t>55 casas (pontos) mapeados em Sobradinho;</a:t>
            </a:r>
            <a:endParaRPr sz="2000" dirty="0">
              <a:solidFill>
                <a:srgbClr val="073763"/>
              </a:solidFill>
            </a:endParaRPr>
          </a:p>
          <a:p>
            <a:pPr marL="0" lvl="0" indent="0" algn="l" rtl="0">
              <a:lnSpc>
                <a:spcPct val="115000"/>
              </a:lnSpc>
              <a:spcBef>
                <a:spcPts val="1200"/>
              </a:spcBef>
              <a:spcAft>
                <a:spcPts val="0"/>
              </a:spcAft>
              <a:buSzPts val="1800"/>
              <a:buNone/>
            </a:pPr>
            <a:r>
              <a:rPr lang="pt-BR" sz="2000" dirty="0">
                <a:solidFill>
                  <a:srgbClr val="073763"/>
                </a:solidFill>
              </a:rPr>
              <a:t>12 casas vazias / abandonadas / demolidas; </a:t>
            </a:r>
            <a:endParaRPr sz="2000" dirty="0">
              <a:solidFill>
                <a:srgbClr val="073763"/>
              </a:solidFill>
            </a:endParaRPr>
          </a:p>
          <a:p>
            <a:pPr marL="0" lvl="0" indent="0" algn="l" rtl="0">
              <a:lnSpc>
                <a:spcPct val="115000"/>
              </a:lnSpc>
              <a:spcBef>
                <a:spcPts val="1200"/>
              </a:spcBef>
              <a:spcAft>
                <a:spcPts val="0"/>
              </a:spcAft>
              <a:buSzPts val="1800"/>
              <a:buNone/>
            </a:pPr>
            <a:r>
              <a:rPr lang="pt-BR" sz="2000" dirty="0">
                <a:solidFill>
                  <a:srgbClr val="073763"/>
                </a:solidFill>
              </a:rPr>
              <a:t>33 domicílios entrevistados;</a:t>
            </a:r>
            <a:endParaRPr sz="2000" dirty="0">
              <a:solidFill>
                <a:srgbClr val="073763"/>
              </a:solidFill>
            </a:endParaRPr>
          </a:p>
          <a:p>
            <a:pPr marL="0" lvl="0" indent="0" algn="l" rtl="0">
              <a:lnSpc>
                <a:spcPct val="115000"/>
              </a:lnSpc>
              <a:spcBef>
                <a:spcPts val="1200"/>
              </a:spcBef>
              <a:spcAft>
                <a:spcPts val="0"/>
              </a:spcAft>
              <a:buSzPts val="1800"/>
              <a:buNone/>
            </a:pPr>
            <a:r>
              <a:rPr lang="pt-BR" sz="2000" dirty="0">
                <a:solidFill>
                  <a:srgbClr val="073763"/>
                </a:solidFill>
              </a:rPr>
              <a:t>105 moradores.</a:t>
            </a:r>
            <a:endParaRPr sz="2000" dirty="0">
              <a:solidFill>
                <a:srgbClr val="073763"/>
              </a:solidFill>
            </a:endParaRPr>
          </a:p>
          <a:p>
            <a:pPr marL="0" lvl="0" indent="0" algn="l" rtl="0">
              <a:lnSpc>
                <a:spcPct val="115000"/>
              </a:lnSpc>
              <a:spcBef>
                <a:spcPts val="1200"/>
              </a:spcBef>
              <a:spcAft>
                <a:spcPts val="1200"/>
              </a:spcAft>
              <a:buSzPts val="1800"/>
              <a:buNone/>
            </a:pPr>
            <a:r>
              <a:rPr lang="pt-BR" sz="2000" dirty="0">
                <a:solidFill>
                  <a:srgbClr val="073763"/>
                </a:solidFill>
              </a:rPr>
              <a:t>83 torres mapeadas</a:t>
            </a:r>
            <a:endParaRPr sz="2000" dirty="0">
              <a:solidFill>
                <a:srgbClr val="073763"/>
              </a:solidFill>
            </a:endParaRPr>
          </a:p>
        </p:txBody>
      </p:sp>
      <p:pic>
        <p:nvPicPr>
          <p:cNvPr id="111" name="Google Shape;111;p20"/>
          <p:cNvPicPr preferRelativeResize="0"/>
          <p:nvPr/>
        </p:nvPicPr>
        <p:blipFill rotWithShape="1">
          <a:blip r:embed="rId3">
            <a:alphaModFix/>
          </a:blip>
          <a:srcRect t="4928" b="2606"/>
          <a:stretch/>
        </p:blipFill>
        <p:spPr>
          <a:xfrm>
            <a:off x="134250" y="185100"/>
            <a:ext cx="3381375" cy="4856226"/>
          </a:xfrm>
          <a:prstGeom prst="rect">
            <a:avLst/>
          </a:prstGeom>
          <a:noFill/>
          <a:ln>
            <a:noFill/>
          </a:ln>
        </p:spPr>
      </p:pic>
      <p:grpSp>
        <p:nvGrpSpPr>
          <p:cNvPr id="112" name="Google Shape;112;p20"/>
          <p:cNvGrpSpPr/>
          <p:nvPr/>
        </p:nvGrpSpPr>
        <p:grpSpPr>
          <a:xfrm>
            <a:off x="4154593" y="1403669"/>
            <a:ext cx="602675" cy="3191175"/>
            <a:chOff x="4809350" y="1166600"/>
            <a:chExt cx="602675" cy="3191175"/>
          </a:xfrm>
        </p:grpSpPr>
        <p:pic>
          <p:nvPicPr>
            <p:cNvPr id="113" name="Google Shape;113;p20"/>
            <p:cNvPicPr preferRelativeResize="0"/>
            <p:nvPr/>
          </p:nvPicPr>
          <p:blipFill rotWithShape="1">
            <a:blip r:embed="rId4">
              <a:alphaModFix/>
            </a:blip>
            <a:srcRect l="55182" t="50748" r="33906" b="22788"/>
            <a:stretch/>
          </p:blipFill>
          <p:spPr>
            <a:xfrm>
              <a:off x="4965538" y="2117200"/>
              <a:ext cx="290289" cy="395850"/>
            </a:xfrm>
            <a:prstGeom prst="rect">
              <a:avLst/>
            </a:prstGeom>
            <a:noFill/>
            <a:ln>
              <a:noFill/>
            </a:ln>
          </p:spPr>
        </p:pic>
        <p:pic>
          <p:nvPicPr>
            <p:cNvPr id="114" name="Google Shape;114;p20"/>
            <p:cNvPicPr preferRelativeResize="0"/>
            <p:nvPr/>
          </p:nvPicPr>
          <p:blipFill rotWithShape="1">
            <a:blip r:embed="rId4">
              <a:alphaModFix/>
            </a:blip>
            <a:srcRect l="30563" t="28386" r="54998" b="46916"/>
            <a:stretch/>
          </p:blipFill>
          <p:spPr>
            <a:xfrm>
              <a:off x="4914333" y="3356538"/>
              <a:ext cx="392701" cy="377712"/>
            </a:xfrm>
            <a:prstGeom prst="rect">
              <a:avLst/>
            </a:prstGeom>
            <a:noFill/>
            <a:ln>
              <a:noFill/>
            </a:ln>
          </p:spPr>
        </p:pic>
        <p:pic>
          <p:nvPicPr>
            <p:cNvPr id="115" name="Google Shape;115;p20"/>
            <p:cNvPicPr preferRelativeResize="0"/>
            <p:nvPr/>
          </p:nvPicPr>
          <p:blipFill rotWithShape="1">
            <a:blip r:embed="rId5">
              <a:alphaModFix/>
            </a:blip>
            <a:srcRect b="13164"/>
            <a:stretch/>
          </p:blipFill>
          <p:spPr>
            <a:xfrm>
              <a:off x="4809350" y="3853650"/>
              <a:ext cx="602675" cy="504125"/>
            </a:xfrm>
            <a:prstGeom prst="rect">
              <a:avLst/>
            </a:prstGeom>
            <a:noFill/>
            <a:ln>
              <a:noFill/>
            </a:ln>
          </p:spPr>
        </p:pic>
        <p:pic>
          <p:nvPicPr>
            <p:cNvPr id="116" name="Google Shape;116;p20"/>
            <p:cNvPicPr preferRelativeResize="0"/>
            <p:nvPr/>
          </p:nvPicPr>
          <p:blipFill rotWithShape="1">
            <a:blip r:embed="rId6">
              <a:alphaModFix/>
            </a:blip>
            <a:srcRect/>
            <a:stretch/>
          </p:blipFill>
          <p:spPr>
            <a:xfrm>
              <a:off x="4824326" y="1166600"/>
              <a:ext cx="504800" cy="504800"/>
            </a:xfrm>
            <a:prstGeom prst="rect">
              <a:avLst/>
            </a:prstGeom>
            <a:noFill/>
            <a:ln>
              <a:noFill/>
            </a:ln>
          </p:spPr>
        </p:pic>
        <p:pic>
          <p:nvPicPr>
            <p:cNvPr id="117" name="Google Shape;117;p20"/>
            <p:cNvPicPr preferRelativeResize="0"/>
            <p:nvPr/>
          </p:nvPicPr>
          <p:blipFill rotWithShape="1">
            <a:blip r:embed="rId7">
              <a:alphaModFix/>
            </a:blip>
            <a:srcRect/>
            <a:stretch/>
          </p:blipFill>
          <p:spPr>
            <a:xfrm>
              <a:off x="4858287" y="2870450"/>
              <a:ext cx="504800" cy="486104"/>
            </a:xfrm>
            <a:prstGeom prst="rect">
              <a:avLst/>
            </a:prstGeom>
            <a:noFill/>
            <a:ln>
              <a:noFill/>
            </a:ln>
          </p:spPr>
        </p:pic>
      </p:grpSp>
      <p:sp>
        <p:nvSpPr>
          <p:cNvPr id="118" name="Google Shape;118;p20"/>
          <p:cNvSpPr txBox="1">
            <a:spLocks noGrp="1"/>
          </p:cNvSpPr>
          <p:nvPr>
            <p:ph type="title"/>
          </p:nvPr>
        </p:nvSpPr>
        <p:spPr>
          <a:xfrm>
            <a:off x="4222227" y="766919"/>
            <a:ext cx="4377392" cy="572700"/>
          </a:xfrm>
          <a:prstGeom prst="rect">
            <a:avLst/>
          </a:prstGeom>
          <a:noFill/>
          <a:ln>
            <a:noFill/>
          </a:ln>
        </p:spPr>
        <p:txBody>
          <a:bodyPr spcFirstLastPara="1" wrap="square" lIns="91425" tIns="91425" rIns="91425" bIns="91425" anchor="t" anchorCtr="0">
            <a:normAutofit fontScale="90000"/>
          </a:bodyPr>
          <a:lstStyle/>
          <a:p>
            <a:pPr marL="0" marR="0" lvl="0" indent="0" algn="l" rtl="0">
              <a:lnSpc>
                <a:spcPct val="100000"/>
              </a:lnSpc>
              <a:spcBef>
                <a:spcPts val="0"/>
              </a:spcBef>
              <a:spcAft>
                <a:spcPts val="0"/>
              </a:spcAft>
              <a:buClr>
                <a:srgbClr val="000000"/>
              </a:buClr>
              <a:buSzPct val="35357"/>
              <a:buFont typeface="Arial"/>
              <a:buNone/>
            </a:pPr>
            <a:r>
              <a:rPr lang="pt-BR" b="1" dirty="0">
                <a:solidFill>
                  <a:schemeClr val="accent1">
                    <a:lumMod val="50000"/>
                  </a:schemeClr>
                </a:solidFill>
                <a:latin typeface="Alegreya"/>
                <a:ea typeface="Alegreya"/>
                <a:cs typeface="Alegreya"/>
                <a:sym typeface="Alegreya"/>
              </a:rPr>
              <a:t>Sítio Sobradinho, Caetés/PE</a:t>
            </a:r>
            <a:endParaRPr dirty="0">
              <a:solidFill>
                <a:schemeClr val="accent1">
                  <a:lumMod val="50000"/>
                </a:schemeClr>
              </a:solidFill>
            </a:endParaRPr>
          </a:p>
        </p:txBody>
      </p:sp>
      <p:sp>
        <p:nvSpPr>
          <p:cNvPr id="2" name="Título 1">
            <a:extLst>
              <a:ext uri="{FF2B5EF4-FFF2-40B4-BE49-F238E27FC236}">
                <a16:creationId xmlns:a16="http://schemas.microsoft.com/office/drawing/2014/main" id="{7ADCE81A-7CB1-E849-7EA6-4D7523DC1BE6}"/>
              </a:ext>
            </a:extLst>
          </p:cNvPr>
          <p:cNvSpPr txBox="1">
            <a:spLocks/>
          </p:cNvSpPr>
          <p:nvPr/>
        </p:nvSpPr>
        <p:spPr>
          <a:xfrm>
            <a:off x="3725333" y="263840"/>
            <a:ext cx="4874286" cy="637853"/>
          </a:xfrm>
          <a:prstGeom prst="rect">
            <a:avLst/>
          </a:prstGeom>
          <a:noFill/>
          <a:ln>
            <a:noFill/>
          </a:ln>
        </p:spPr>
        <p:txBody>
          <a:bodyPr spcFirstLastPara="1" wrap="square" lIns="91425" tIns="91425" rIns="91425" bIns="91425" anchor="t" anchorCtr="0">
            <a:normAutofit fontScale="97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pt-BR" b="1" dirty="0"/>
              <a:t>Caracterização do território</a:t>
            </a:r>
          </a:p>
        </p:txBody>
      </p:sp>
      <p:sp>
        <p:nvSpPr>
          <p:cNvPr id="3" name="CaixaDeTexto 2">
            <a:extLst>
              <a:ext uri="{FF2B5EF4-FFF2-40B4-BE49-F238E27FC236}">
                <a16:creationId xmlns:a16="http://schemas.microsoft.com/office/drawing/2014/main" id="{51073C59-1E90-38E1-981B-AC26EA21B94F}"/>
              </a:ext>
            </a:extLst>
          </p:cNvPr>
          <p:cNvSpPr txBox="1"/>
          <p:nvPr/>
        </p:nvSpPr>
        <p:spPr>
          <a:xfrm>
            <a:off x="6592711" y="4632164"/>
            <a:ext cx="2438400" cy="248658"/>
          </a:xfrm>
          <a:prstGeom prst="rect">
            <a:avLst/>
          </a:prstGeom>
          <a:noFill/>
        </p:spPr>
        <p:txBody>
          <a:bodyPr wrap="square">
            <a:spAutoFit/>
          </a:bodyPr>
          <a:lstStyle/>
          <a:p>
            <a:pPr algn="r">
              <a:lnSpc>
                <a:spcPct val="107000"/>
              </a:lnSpc>
              <a:spcAft>
                <a:spcPts val="600"/>
              </a:spcAft>
              <a:buNone/>
            </a:pPr>
            <a:r>
              <a:rPr lang="pt-BR" sz="1000" kern="100" dirty="0">
                <a:effectLst/>
                <a:latin typeface="Arial" panose="020B0604020202020204" pitchFamily="34" charset="0"/>
                <a:ea typeface="Calibri" panose="020F0502020204030204" pitchFamily="34" charset="0"/>
                <a:cs typeface="Times New Roman" panose="02020603050405020304" pitchFamily="18" charset="0"/>
              </a:rPr>
              <a:t>Fonte: Dados da pesquisa (2023).</a:t>
            </a:r>
            <a:endParaRPr lang="pt-BR" sz="1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pic>
        <p:nvPicPr>
          <p:cNvPr id="123" name="Google Shape;123;p21"/>
          <p:cNvPicPr preferRelativeResize="0"/>
          <p:nvPr/>
        </p:nvPicPr>
        <p:blipFill rotWithShape="1">
          <a:blip r:embed="rId3">
            <a:alphaModFix/>
          </a:blip>
          <a:srcRect t="4928" b="2606"/>
          <a:stretch/>
        </p:blipFill>
        <p:spPr>
          <a:xfrm>
            <a:off x="339450" y="383025"/>
            <a:ext cx="3048000" cy="4377451"/>
          </a:xfrm>
          <a:prstGeom prst="rect">
            <a:avLst/>
          </a:prstGeom>
          <a:noFill/>
          <a:ln>
            <a:noFill/>
          </a:ln>
        </p:spPr>
      </p:pic>
      <p:sp>
        <p:nvSpPr>
          <p:cNvPr id="124" name="Google Shape;124;p21"/>
          <p:cNvSpPr txBox="1"/>
          <p:nvPr/>
        </p:nvSpPr>
        <p:spPr>
          <a:xfrm>
            <a:off x="4165599" y="1008581"/>
            <a:ext cx="4512589" cy="3747912"/>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500"/>
              <a:buFont typeface="Arial"/>
              <a:buNone/>
            </a:pPr>
            <a:r>
              <a:rPr lang="pt-BR" sz="2500" b="0" i="0" u="none" strike="noStrike" cap="none" dirty="0">
                <a:solidFill>
                  <a:srgbClr val="073763"/>
                </a:solidFill>
                <a:latin typeface="Arial"/>
                <a:ea typeface="Arial"/>
                <a:cs typeface="Arial"/>
                <a:sym typeface="Arial"/>
              </a:rPr>
              <a:t>Distância dos domicílios em relação às torres no Sítio Sobradinho</a:t>
            </a:r>
            <a:endParaRPr sz="2500" b="0" i="0" u="none" strike="noStrike" cap="none" dirty="0">
              <a:solidFill>
                <a:srgbClr val="073763"/>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500"/>
              <a:buFont typeface="Arial"/>
              <a:buNone/>
            </a:pPr>
            <a:endParaRPr sz="2500" b="0" i="0" u="none" strike="noStrike" cap="none" dirty="0">
              <a:solidFill>
                <a:srgbClr val="073763"/>
              </a:solidFill>
              <a:latin typeface="Arial"/>
              <a:ea typeface="Arial"/>
              <a:cs typeface="Arial"/>
              <a:sym typeface="Arial"/>
            </a:endParaRPr>
          </a:p>
          <a:p>
            <a:pPr marL="457200" marR="0" lvl="0" indent="-355600" algn="l" rtl="0">
              <a:lnSpc>
                <a:spcPct val="100000"/>
              </a:lnSpc>
              <a:spcBef>
                <a:spcPts val="0"/>
              </a:spcBef>
              <a:spcAft>
                <a:spcPts val="0"/>
              </a:spcAft>
              <a:buClr>
                <a:srgbClr val="073763"/>
              </a:buClr>
              <a:buSzPts val="2000"/>
              <a:buFont typeface="Arial"/>
              <a:buChar char="●"/>
            </a:pPr>
            <a:r>
              <a:rPr lang="pt-BR" sz="2000" b="0" i="0" u="none" strike="noStrike" cap="none" dirty="0">
                <a:solidFill>
                  <a:srgbClr val="073763"/>
                </a:solidFill>
                <a:latin typeface="Arial"/>
                <a:ea typeface="Arial"/>
                <a:cs typeface="Arial"/>
                <a:sym typeface="Arial"/>
              </a:rPr>
              <a:t>Distância média=411 metros;</a:t>
            </a:r>
            <a:endParaRPr sz="2000" b="0" i="0" u="none" strike="noStrike" cap="none" dirty="0">
              <a:solidFill>
                <a:srgbClr val="073763"/>
              </a:solidFill>
              <a:latin typeface="Arial"/>
              <a:ea typeface="Arial"/>
              <a:cs typeface="Arial"/>
              <a:sym typeface="Arial"/>
            </a:endParaRPr>
          </a:p>
          <a:p>
            <a:pPr marL="457200" marR="0" lvl="0" indent="-355600" algn="l" rtl="0">
              <a:lnSpc>
                <a:spcPct val="100000"/>
              </a:lnSpc>
              <a:spcBef>
                <a:spcPts val="0"/>
              </a:spcBef>
              <a:spcAft>
                <a:spcPts val="0"/>
              </a:spcAft>
              <a:buClr>
                <a:srgbClr val="073763"/>
              </a:buClr>
              <a:buSzPts val="2000"/>
              <a:buFont typeface="Arial"/>
              <a:buChar char="●"/>
            </a:pPr>
            <a:r>
              <a:rPr lang="pt-BR" sz="2000" b="0" i="0" u="none" strike="noStrike" cap="none" dirty="0">
                <a:solidFill>
                  <a:srgbClr val="073763"/>
                </a:solidFill>
                <a:latin typeface="Arial"/>
                <a:ea typeface="Arial"/>
                <a:cs typeface="Arial"/>
                <a:sym typeface="Arial"/>
              </a:rPr>
              <a:t>Distância mínima=100 metros;</a:t>
            </a:r>
            <a:endParaRPr sz="2000" b="0" i="0" u="none" strike="noStrike" cap="none" dirty="0">
              <a:solidFill>
                <a:srgbClr val="073763"/>
              </a:solidFill>
              <a:latin typeface="Arial"/>
              <a:ea typeface="Arial"/>
              <a:cs typeface="Arial"/>
              <a:sym typeface="Arial"/>
            </a:endParaRPr>
          </a:p>
          <a:p>
            <a:pPr marL="457200" marR="0" lvl="0" indent="-355600" algn="l" rtl="0">
              <a:lnSpc>
                <a:spcPct val="100000"/>
              </a:lnSpc>
              <a:spcBef>
                <a:spcPts val="0"/>
              </a:spcBef>
              <a:spcAft>
                <a:spcPts val="0"/>
              </a:spcAft>
              <a:buClr>
                <a:srgbClr val="073763"/>
              </a:buClr>
              <a:buSzPts val="2000"/>
              <a:buFont typeface="Arial"/>
              <a:buChar char="●"/>
            </a:pPr>
            <a:r>
              <a:rPr lang="pt-BR" sz="2000" b="0" i="0" u="none" strike="noStrike" cap="none" dirty="0">
                <a:solidFill>
                  <a:srgbClr val="073763"/>
                </a:solidFill>
                <a:latin typeface="Arial"/>
                <a:ea typeface="Arial"/>
                <a:cs typeface="Arial"/>
                <a:sym typeface="Arial"/>
              </a:rPr>
              <a:t>Distância máxima=900 metros.</a:t>
            </a:r>
            <a:endParaRPr sz="2000" b="0" i="0" u="none" strike="noStrike" cap="none" dirty="0">
              <a:solidFill>
                <a:srgbClr val="073763"/>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rgbClr val="073763"/>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pt-BR" sz="2000" b="0" i="0" u="none" strike="noStrike" cap="none" dirty="0">
                <a:solidFill>
                  <a:srgbClr val="073763"/>
                </a:solidFill>
                <a:latin typeface="Arial"/>
                <a:ea typeface="Arial"/>
                <a:cs typeface="Arial"/>
                <a:sym typeface="Arial"/>
              </a:rPr>
              <a:t>Mapeamento realizado por meio do </a:t>
            </a:r>
            <a:r>
              <a:rPr lang="pt-BR" sz="2000" b="0" i="0" u="none" strike="noStrike" cap="none" dirty="0" err="1">
                <a:solidFill>
                  <a:srgbClr val="073763"/>
                </a:solidFill>
                <a:latin typeface="Arial"/>
                <a:ea typeface="Arial"/>
                <a:cs typeface="Arial"/>
                <a:sym typeface="Arial"/>
              </a:rPr>
              <a:t>GoogleMyMaps</a:t>
            </a:r>
            <a:r>
              <a:rPr lang="pt-BR" sz="2000" b="0" i="0" u="none" strike="noStrike" cap="none" dirty="0">
                <a:solidFill>
                  <a:srgbClr val="073763"/>
                </a:solidFill>
                <a:latin typeface="Arial"/>
                <a:ea typeface="Arial"/>
                <a:cs typeface="Arial"/>
                <a:sym typeface="Arial"/>
              </a:rPr>
              <a:t>.</a:t>
            </a:r>
            <a:endParaRPr sz="2000" b="0" i="0" u="none" strike="noStrike" cap="none" dirty="0">
              <a:solidFill>
                <a:srgbClr val="073763"/>
              </a:solidFill>
              <a:latin typeface="Arial"/>
              <a:ea typeface="Arial"/>
              <a:cs typeface="Arial"/>
              <a:sym typeface="Arial"/>
            </a:endParaRPr>
          </a:p>
        </p:txBody>
      </p:sp>
      <p:sp>
        <p:nvSpPr>
          <p:cNvPr id="2" name="Título 1">
            <a:extLst>
              <a:ext uri="{FF2B5EF4-FFF2-40B4-BE49-F238E27FC236}">
                <a16:creationId xmlns:a16="http://schemas.microsoft.com/office/drawing/2014/main" id="{2267E205-A923-7DAF-128E-3A3B101F8F4F}"/>
              </a:ext>
            </a:extLst>
          </p:cNvPr>
          <p:cNvSpPr txBox="1">
            <a:spLocks/>
          </p:cNvSpPr>
          <p:nvPr/>
        </p:nvSpPr>
        <p:spPr>
          <a:xfrm>
            <a:off x="3668889" y="262678"/>
            <a:ext cx="4874286" cy="637853"/>
          </a:xfrm>
          <a:prstGeom prst="rect">
            <a:avLst/>
          </a:prstGeom>
          <a:noFill/>
          <a:ln>
            <a:noFill/>
          </a:ln>
        </p:spPr>
        <p:txBody>
          <a:bodyPr spcFirstLastPara="1" wrap="square" lIns="91425" tIns="91425" rIns="91425" bIns="91425" anchor="t" anchorCtr="0">
            <a:normAutofit fontScale="97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pt-BR" b="1" dirty="0"/>
              <a:t>Caracterização do território</a:t>
            </a:r>
          </a:p>
        </p:txBody>
      </p:sp>
      <p:sp>
        <p:nvSpPr>
          <p:cNvPr id="3" name="CaixaDeTexto 2">
            <a:extLst>
              <a:ext uri="{FF2B5EF4-FFF2-40B4-BE49-F238E27FC236}">
                <a16:creationId xmlns:a16="http://schemas.microsoft.com/office/drawing/2014/main" id="{9C7F856B-6750-4227-A337-7FDE57A5D9F1}"/>
              </a:ext>
            </a:extLst>
          </p:cNvPr>
          <p:cNvSpPr txBox="1"/>
          <p:nvPr/>
        </p:nvSpPr>
        <p:spPr>
          <a:xfrm>
            <a:off x="6592711" y="4632164"/>
            <a:ext cx="2438400" cy="248658"/>
          </a:xfrm>
          <a:prstGeom prst="rect">
            <a:avLst/>
          </a:prstGeom>
          <a:noFill/>
        </p:spPr>
        <p:txBody>
          <a:bodyPr wrap="square">
            <a:spAutoFit/>
          </a:bodyPr>
          <a:lstStyle/>
          <a:p>
            <a:pPr algn="r">
              <a:lnSpc>
                <a:spcPct val="107000"/>
              </a:lnSpc>
              <a:spcAft>
                <a:spcPts val="600"/>
              </a:spcAft>
              <a:buNone/>
            </a:pPr>
            <a:r>
              <a:rPr lang="pt-BR" sz="1000" kern="100" dirty="0">
                <a:effectLst/>
                <a:latin typeface="Arial" panose="020B0604020202020204" pitchFamily="34" charset="0"/>
                <a:ea typeface="Calibri" panose="020F0502020204030204" pitchFamily="34" charset="0"/>
                <a:cs typeface="Times New Roman" panose="02020603050405020304" pitchFamily="18" charset="0"/>
              </a:rPr>
              <a:t>Fonte: Dados da pesquisa (2023).</a:t>
            </a:r>
            <a:endParaRPr lang="pt-BR" sz="1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8F201E1A-6884-66EC-14EF-F3A2CA8E35EE}"/>
              </a:ext>
            </a:extLst>
          </p:cNvPr>
          <p:cNvSpPr>
            <a:spLocks noGrp="1"/>
          </p:cNvSpPr>
          <p:nvPr>
            <p:ph type="body" idx="1"/>
          </p:nvPr>
        </p:nvSpPr>
        <p:spPr/>
        <p:txBody>
          <a:bodyPr>
            <a:normAutofit fontScale="85000" lnSpcReduction="20000"/>
          </a:bodyPr>
          <a:lstStyle/>
          <a:p>
            <a:pPr algn="just"/>
            <a:r>
              <a:rPr lang="pt-BR" sz="1900" b="1" dirty="0"/>
              <a:t>59% dos participantes do sexo feminino e 41% do sexo masculino;</a:t>
            </a:r>
          </a:p>
          <a:p>
            <a:pPr algn="just"/>
            <a:r>
              <a:rPr lang="pt-BR" sz="1900" b="1" dirty="0"/>
              <a:t>79,2% </a:t>
            </a:r>
            <a:r>
              <a:rPr lang="pt-BR" sz="1900" dirty="0"/>
              <a:t>dos participantes estão na faixa etária entre </a:t>
            </a:r>
            <a:r>
              <a:rPr lang="pt-BR" sz="1900" b="1" dirty="0"/>
              <a:t>30 e 59 anos, 13,2%</a:t>
            </a:r>
            <a:r>
              <a:rPr lang="pt-BR" sz="1900" dirty="0"/>
              <a:t> são idosos com </a:t>
            </a:r>
            <a:r>
              <a:rPr lang="pt-BR" sz="1900" b="1" dirty="0"/>
              <a:t>60 anos ou mais </a:t>
            </a:r>
            <a:r>
              <a:rPr lang="pt-BR" sz="1900" dirty="0"/>
              <a:t>e </a:t>
            </a:r>
            <a:r>
              <a:rPr lang="pt-BR" sz="1900" b="1" dirty="0"/>
              <a:t>7,5% </a:t>
            </a:r>
            <a:r>
              <a:rPr lang="pt-BR" sz="1900" dirty="0"/>
              <a:t>jovens de </a:t>
            </a:r>
            <a:r>
              <a:rPr lang="pt-BR" sz="1900" b="1" dirty="0"/>
              <a:t>18 a 29 anos</a:t>
            </a:r>
            <a:r>
              <a:rPr lang="pt-BR" sz="1900" dirty="0"/>
              <a:t>.</a:t>
            </a:r>
          </a:p>
          <a:p>
            <a:pPr algn="just"/>
            <a:r>
              <a:rPr lang="pt-BR" sz="1900" dirty="0"/>
              <a:t>Esse perfil evidencia o predomínio de pessoas em idade economicamente ativa, embora haja uma presença significativa de idosos.</a:t>
            </a:r>
          </a:p>
          <a:p>
            <a:pPr algn="just"/>
            <a:endParaRPr lang="pt-BR" sz="1900" dirty="0"/>
          </a:p>
          <a:p>
            <a:pPr algn="just"/>
            <a:r>
              <a:rPr lang="pt-BR" sz="1900" dirty="0"/>
              <a:t>A ocupação principal é a agricultura, exercida por </a:t>
            </a:r>
            <a:r>
              <a:rPr lang="pt-BR" sz="1900" b="1" dirty="0"/>
              <a:t>83,0% dos participantes</a:t>
            </a:r>
            <a:r>
              <a:rPr lang="pt-BR" sz="1900" dirty="0"/>
              <a:t>. </a:t>
            </a:r>
          </a:p>
          <a:p>
            <a:pPr algn="just"/>
            <a:r>
              <a:rPr lang="pt-BR" sz="1900" b="1" dirty="0"/>
              <a:t>13,2%</a:t>
            </a:r>
            <a:r>
              <a:rPr lang="pt-BR" sz="1900" dirty="0"/>
              <a:t> são aposentados;</a:t>
            </a:r>
          </a:p>
          <a:p>
            <a:pPr algn="just"/>
            <a:r>
              <a:rPr lang="pt-BR" sz="1900" dirty="0"/>
              <a:t>Apenas </a:t>
            </a:r>
            <a:r>
              <a:rPr lang="pt-BR" sz="1900" b="1" dirty="0"/>
              <a:t>3,8% exercem outras atividades</a:t>
            </a:r>
            <a:r>
              <a:rPr lang="pt-BR" sz="1900" dirty="0"/>
              <a:t>, como estudante ou apicultor. </a:t>
            </a:r>
          </a:p>
          <a:p>
            <a:pPr marL="114300" indent="0" algn="just">
              <a:lnSpc>
                <a:spcPct val="150000"/>
              </a:lnSpc>
              <a:spcAft>
                <a:spcPts val="600"/>
              </a:spcAft>
              <a:buNone/>
            </a:pPr>
            <a:endParaRPr lang="pt-BR" sz="1900" dirty="0"/>
          </a:p>
          <a:p>
            <a:pPr marL="114300" indent="0" algn="just">
              <a:lnSpc>
                <a:spcPct val="150000"/>
              </a:lnSpc>
              <a:spcAft>
                <a:spcPts val="600"/>
              </a:spcAft>
              <a:buNone/>
            </a:pPr>
            <a:r>
              <a:rPr lang="pt-BR" sz="1900" dirty="0"/>
              <a:t>Esses dados confirmam o caráter rural e camponês da comunidade, cuja base econômica está fortemente vinculada à agricultura familiar.</a:t>
            </a:r>
          </a:p>
          <a:p>
            <a:pPr marL="114300" indent="0" algn="just">
              <a:buNone/>
            </a:pPr>
            <a:endParaRPr lang="pt-BR" sz="1600" dirty="0"/>
          </a:p>
          <a:p>
            <a:pPr marL="114300" indent="0" algn="just">
              <a:buNone/>
            </a:pPr>
            <a:endParaRPr lang="pt-BR" sz="1600" dirty="0"/>
          </a:p>
        </p:txBody>
      </p:sp>
      <p:sp>
        <p:nvSpPr>
          <p:cNvPr id="4" name="Título 1">
            <a:extLst>
              <a:ext uri="{FF2B5EF4-FFF2-40B4-BE49-F238E27FC236}">
                <a16:creationId xmlns:a16="http://schemas.microsoft.com/office/drawing/2014/main" id="{8C171767-F101-DDB5-F4BB-EDF68252C0B0}"/>
              </a:ext>
            </a:extLst>
          </p:cNvPr>
          <p:cNvSpPr>
            <a:spLocks noGrp="1"/>
          </p:cNvSpPr>
          <p:nvPr>
            <p:ph type="title"/>
          </p:nvPr>
        </p:nvSpPr>
        <p:spPr>
          <a:xfrm>
            <a:off x="311700" y="403819"/>
            <a:ext cx="8520600" cy="572700"/>
          </a:xfrm>
        </p:spPr>
        <p:txBody>
          <a:bodyPr>
            <a:normAutofit fontScale="90000"/>
          </a:bodyPr>
          <a:lstStyle/>
          <a:p>
            <a:pPr algn="ctr"/>
            <a:r>
              <a:rPr lang="pt-BR" b="1" dirty="0"/>
              <a:t>Caracterização da população</a:t>
            </a:r>
          </a:p>
        </p:txBody>
      </p:sp>
      <p:sp>
        <p:nvSpPr>
          <p:cNvPr id="5" name="CaixaDeTexto 4">
            <a:extLst>
              <a:ext uri="{FF2B5EF4-FFF2-40B4-BE49-F238E27FC236}">
                <a16:creationId xmlns:a16="http://schemas.microsoft.com/office/drawing/2014/main" id="{0DD53BA3-DC9C-1097-6F61-EB07291FE62E}"/>
              </a:ext>
            </a:extLst>
          </p:cNvPr>
          <p:cNvSpPr txBox="1"/>
          <p:nvPr/>
        </p:nvSpPr>
        <p:spPr>
          <a:xfrm>
            <a:off x="6592711" y="4632164"/>
            <a:ext cx="2438400" cy="248658"/>
          </a:xfrm>
          <a:prstGeom prst="rect">
            <a:avLst/>
          </a:prstGeom>
          <a:noFill/>
        </p:spPr>
        <p:txBody>
          <a:bodyPr wrap="square">
            <a:spAutoFit/>
          </a:bodyPr>
          <a:lstStyle/>
          <a:p>
            <a:pPr algn="r">
              <a:lnSpc>
                <a:spcPct val="107000"/>
              </a:lnSpc>
              <a:spcAft>
                <a:spcPts val="600"/>
              </a:spcAft>
              <a:buNone/>
            </a:pPr>
            <a:r>
              <a:rPr lang="pt-BR" sz="1000" kern="100" dirty="0">
                <a:effectLst/>
                <a:latin typeface="Arial" panose="020B0604020202020204" pitchFamily="34" charset="0"/>
                <a:ea typeface="Calibri" panose="020F0502020204030204" pitchFamily="34" charset="0"/>
                <a:cs typeface="Times New Roman" panose="02020603050405020304" pitchFamily="18" charset="0"/>
              </a:rPr>
              <a:t>Fonte: Dados da pesquisa (2025).</a:t>
            </a:r>
            <a:endParaRPr lang="pt-BR" sz="1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847014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descr="Gráfico, Gráfico de barras&#10;&#10;O conteúdo gerado por IA pode estar incorreto.">
            <a:extLst>
              <a:ext uri="{FF2B5EF4-FFF2-40B4-BE49-F238E27FC236}">
                <a16:creationId xmlns:a16="http://schemas.microsoft.com/office/drawing/2014/main" id="{C05BB8A5-3B23-B170-DF52-233301FB4BA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31912" y="1307246"/>
            <a:ext cx="6299200" cy="3698592"/>
          </a:xfrm>
          <a:prstGeom prst="rect">
            <a:avLst/>
          </a:prstGeom>
          <a:noFill/>
          <a:ln>
            <a:noFill/>
          </a:ln>
        </p:spPr>
      </p:pic>
      <p:pic>
        <p:nvPicPr>
          <p:cNvPr id="4" name="Imagem 3" descr="Gráfico, Gráfico de pizza&#10;&#10;O conteúdo gerado por IA pode estar incorreto.">
            <a:extLst>
              <a:ext uri="{FF2B5EF4-FFF2-40B4-BE49-F238E27FC236}">
                <a16:creationId xmlns:a16="http://schemas.microsoft.com/office/drawing/2014/main" id="{04636CE0-FA1B-BAE4-DB19-F774BC0139B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37853"/>
            <a:ext cx="3183467" cy="3177965"/>
          </a:xfrm>
          <a:prstGeom prst="rect">
            <a:avLst/>
          </a:prstGeom>
          <a:noFill/>
          <a:ln>
            <a:noFill/>
          </a:ln>
        </p:spPr>
      </p:pic>
      <p:sp>
        <p:nvSpPr>
          <p:cNvPr id="2" name="Título 1">
            <a:extLst>
              <a:ext uri="{FF2B5EF4-FFF2-40B4-BE49-F238E27FC236}">
                <a16:creationId xmlns:a16="http://schemas.microsoft.com/office/drawing/2014/main" id="{84889B57-7389-1F1E-73B9-CDE34B79DB0F}"/>
              </a:ext>
            </a:extLst>
          </p:cNvPr>
          <p:cNvSpPr>
            <a:spLocks noGrp="1"/>
          </p:cNvSpPr>
          <p:nvPr>
            <p:ph type="title"/>
          </p:nvPr>
        </p:nvSpPr>
        <p:spPr>
          <a:xfrm>
            <a:off x="623400" y="262678"/>
            <a:ext cx="8520600" cy="572700"/>
          </a:xfrm>
        </p:spPr>
        <p:txBody>
          <a:bodyPr>
            <a:normAutofit fontScale="90000"/>
          </a:bodyPr>
          <a:lstStyle/>
          <a:p>
            <a:pPr algn="ctr"/>
            <a:r>
              <a:rPr lang="pt-BR" b="1" dirty="0"/>
              <a:t>Caracterização da população</a:t>
            </a:r>
          </a:p>
        </p:txBody>
      </p:sp>
      <p:sp>
        <p:nvSpPr>
          <p:cNvPr id="6" name="CaixaDeTexto 5">
            <a:extLst>
              <a:ext uri="{FF2B5EF4-FFF2-40B4-BE49-F238E27FC236}">
                <a16:creationId xmlns:a16="http://schemas.microsoft.com/office/drawing/2014/main" id="{14B917EA-0AA7-AAC4-DCA5-227FD2ADEB5E}"/>
              </a:ext>
            </a:extLst>
          </p:cNvPr>
          <p:cNvSpPr txBox="1"/>
          <p:nvPr/>
        </p:nvSpPr>
        <p:spPr>
          <a:xfrm>
            <a:off x="6592711" y="4632164"/>
            <a:ext cx="2438400" cy="248658"/>
          </a:xfrm>
          <a:prstGeom prst="rect">
            <a:avLst/>
          </a:prstGeom>
          <a:noFill/>
        </p:spPr>
        <p:txBody>
          <a:bodyPr wrap="square">
            <a:spAutoFit/>
          </a:bodyPr>
          <a:lstStyle/>
          <a:p>
            <a:pPr algn="r">
              <a:lnSpc>
                <a:spcPct val="107000"/>
              </a:lnSpc>
              <a:spcAft>
                <a:spcPts val="600"/>
              </a:spcAft>
              <a:buNone/>
            </a:pPr>
            <a:r>
              <a:rPr lang="pt-BR" sz="1000" kern="100" dirty="0">
                <a:effectLst/>
                <a:latin typeface="Arial" panose="020B0604020202020204" pitchFamily="34" charset="0"/>
                <a:ea typeface="Calibri" panose="020F0502020204030204" pitchFamily="34" charset="0"/>
                <a:cs typeface="Times New Roman" panose="02020603050405020304" pitchFamily="18" charset="0"/>
              </a:rPr>
              <a:t>Fonte: Dados da pesquisa (2025).</a:t>
            </a:r>
            <a:endParaRPr lang="pt-BR" sz="1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022316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descr="Gráfico, Gráfico de barras&#10;&#10;O conteúdo gerado por IA pode estar incorreto.">
            <a:extLst>
              <a:ext uri="{FF2B5EF4-FFF2-40B4-BE49-F238E27FC236}">
                <a16:creationId xmlns:a16="http://schemas.microsoft.com/office/drawing/2014/main" id="{EE35D8F4-24C5-BB08-9048-FD1FCBA5270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4175" y="124178"/>
            <a:ext cx="8156924" cy="4735547"/>
          </a:xfrm>
          <a:prstGeom prst="rect">
            <a:avLst/>
          </a:prstGeom>
          <a:noFill/>
          <a:ln>
            <a:noFill/>
          </a:ln>
        </p:spPr>
      </p:pic>
      <p:sp>
        <p:nvSpPr>
          <p:cNvPr id="6" name="Título 1">
            <a:extLst>
              <a:ext uri="{FF2B5EF4-FFF2-40B4-BE49-F238E27FC236}">
                <a16:creationId xmlns:a16="http://schemas.microsoft.com/office/drawing/2014/main" id="{5734DA3F-BA6B-8E2D-8170-05F01FAE757C}"/>
              </a:ext>
            </a:extLst>
          </p:cNvPr>
          <p:cNvSpPr>
            <a:spLocks noGrp="1"/>
          </p:cNvSpPr>
          <p:nvPr>
            <p:ph type="title"/>
          </p:nvPr>
        </p:nvSpPr>
        <p:spPr>
          <a:xfrm>
            <a:off x="5644447" y="2513189"/>
            <a:ext cx="3375378" cy="1206360"/>
          </a:xfrm>
        </p:spPr>
        <p:txBody>
          <a:bodyPr>
            <a:normAutofit/>
          </a:bodyPr>
          <a:lstStyle/>
          <a:p>
            <a:pPr algn="ctr"/>
            <a:r>
              <a:rPr lang="pt-BR" b="1" dirty="0"/>
              <a:t>Caracterização </a:t>
            </a:r>
            <a:br>
              <a:rPr lang="pt-BR" b="1" dirty="0"/>
            </a:br>
            <a:r>
              <a:rPr lang="pt-BR" b="1" dirty="0"/>
              <a:t>da população</a:t>
            </a:r>
          </a:p>
        </p:txBody>
      </p:sp>
      <p:sp>
        <p:nvSpPr>
          <p:cNvPr id="7" name="CaixaDeTexto 6">
            <a:extLst>
              <a:ext uri="{FF2B5EF4-FFF2-40B4-BE49-F238E27FC236}">
                <a16:creationId xmlns:a16="http://schemas.microsoft.com/office/drawing/2014/main" id="{47414B03-99CC-3C2B-72A1-F31E7BD9EFED}"/>
              </a:ext>
            </a:extLst>
          </p:cNvPr>
          <p:cNvSpPr txBox="1"/>
          <p:nvPr/>
        </p:nvSpPr>
        <p:spPr>
          <a:xfrm>
            <a:off x="6592711" y="4632164"/>
            <a:ext cx="2438400" cy="248658"/>
          </a:xfrm>
          <a:prstGeom prst="rect">
            <a:avLst/>
          </a:prstGeom>
          <a:noFill/>
        </p:spPr>
        <p:txBody>
          <a:bodyPr wrap="square">
            <a:spAutoFit/>
          </a:bodyPr>
          <a:lstStyle/>
          <a:p>
            <a:pPr algn="r">
              <a:lnSpc>
                <a:spcPct val="107000"/>
              </a:lnSpc>
              <a:spcAft>
                <a:spcPts val="600"/>
              </a:spcAft>
              <a:buNone/>
            </a:pPr>
            <a:r>
              <a:rPr lang="pt-BR" sz="1000" kern="100" dirty="0">
                <a:effectLst/>
                <a:latin typeface="Arial" panose="020B0604020202020204" pitchFamily="34" charset="0"/>
                <a:ea typeface="Calibri" panose="020F0502020204030204" pitchFamily="34" charset="0"/>
                <a:cs typeface="Times New Roman" panose="02020603050405020304" pitchFamily="18" charset="0"/>
              </a:rPr>
              <a:t>Fonte: Dados da pesquisa (2025).</a:t>
            </a:r>
            <a:endParaRPr lang="pt-BR" sz="1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97452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pic>
        <p:nvPicPr>
          <p:cNvPr id="159" name="Google Shape;159;p25"/>
          <p:cNvPicPr preferRelativeResize="0"/>
          <p:nvPr/>
        </p:nvPicPr>
        <p:blipFill rotWithShape="1">
          <a:blip r:embed="rId3">
            <a:alphaModFix/>
          </a:blip>
          <a:srcRect/>
          <a:stretch/>
        </p:blipFill>
        <p:spPr>
          <a:xfrm>
            <a:off x="338666" y="959556"/>
            <a:ext cx="6953955" cy="3793066"/>
          </a:xfrm>
          <a:prstGeom prst="rect">
            <a:avLst/>
          </a:prstGeom>
          <a:noFill/>
          <a:ln>
            <a:noFill/>
          </a:ln>
        </p:spPr>
      </p:pic>
      <p:sp>
        <p:nvSpPr>
          <p:cNvPr id="160" name="Google Shape;160;p25"/>
          <p:cNvSpPr/>
          <p:nvPr/>
        </p:nvSpPr>
        <p:spPr>
          <a:xfrm>
            <a:off x="5411972" y="1605517"/>
            <a:ext cx="3576623" cy="1531445"/>
          </a:xfrm>
          <a:prstGeom prst="rect">
            <a:avLst/>
          </a:prstGeom>
          <a:solidFill>
            <a:srgbClr val="7030A0">
              <a:alpha val="17647"/>
            </a:srgbClr>
          </a:solidFill>
          <a:ln>
            <a:noFill/>
          </a:ln>
        </p:spPr>
        <p:txBody>
          <a:bodyPr spcFirstLastPara="1" wrap="square" lIns="91425" tIns="45700" rIns="91425" bIns="45700" anchor="t" anchorCtr="0">
            <a:noAutofit/>
          </a:bodyPr>
          <a:lstStyle/>
          <a:p>
            <a:pPr marL="0" marR="0" lvl="0" indent="0" algn="just" rtl="0">
              <a:lnSpc>
                <a:spcPct val="150000"/>
              </a:lnSpc>
              <a:spcBef>
                <a:spcPts val="0"/>
              </a:spcBef>
              <a:spcAft>
                <a:spcPts val="0"/>
              </a:spcAft>
              <a:buNone/>
            </a:pPr>
            <a:r>
              <a:rPr lang="pt-BR" sz="1600" b="0" i="1" u="none" strike="noStrike" cap="none">
                <a:solidFill>
                  <a:srgbClr val="000000"/>
                </a:solidFill>
                <a:latin typeface="Syne"/>
                <a:ea typeface="Syne"/>
                <a:cs typeface="Syne"/>
                <a:sym typeface="Syne"/>
              </a:rPr>
              <a:t>“Estou na cidade pagando aluguel, uma propriedade que era referência. (...). E hoje a minha propriedade está inutilizada”.</a:t>
            </a:r>
            <a:r>
              <a:rPr lang="pt-BR" sz="1600" b="0" i="0" u="none" strike="noStrike" cap="none">
                <a:solidFill>
                  <a:srgbClr val="000000"/>
                </a:solidFill>
                <a:latin typeface="Syne"/>
                <a:ea typeface="Syne"/>
                <a:cs typeface="Syne"/>
                <a:sym typeface="Syne"/>
              </a:rPr>
              <a:t> (E4)</a:t>
            </a:r>
            <a:endParaRPr sz="2000" b="0" i="0" u="none" strike="noStrike" cap="none">
              <a:solidFill>
                <a:srgbClr val="000000"/>
              </a:solidFill>
              <a:latin typeface="Syne"/>
              <a:ea typeface="Syne"/>
              <a:cs typeface="Syne"/>
              <a:sym typeface="Syne"/>
            </a:endParaRPr>
          </a:p>
        </p:txBody>
      </p:sp>
      <p:sp>
        <p:nvSpPr>
          <p:cNvPr id="2" name="CaixaDeTexto 1">
            <a:extLst>
              <a:ext uri="{FF2B5EF4-FFF2-40B4-BE49-F238E27FC236}">
                <a16:creationId xmlns:a16="http://schemas.microsoft.com/office/drawing/2014/main" id="{76E1FC5C-796E-89F6-B829-4BDB26BAFEE8}"/>
              </a:ext>
            </a:extLst>
          </p:cNvPr>
          <p:cNvSpPr txBox="1"/>
          <p:nvPr/>
        </p:nvSpPr>
        <p:spPr>
          <a:xfrm>
            <a:off x="6592711" y="4632164"/>
            <a:ext cx="2438400" cy="248658"/>
          </a:xfrm>
          <a:prstGeom prst="rect">
            <a:avLst/>
          </a:prstGeom>
          <a:noFill/>
        </p:spPr>
        <p:txBody>
          <a:bodyPr wrap="square">
            <a:spAutoFit/>
          </a:bodyPr>
          <a:lstStyle/>
          <a:p>
            <a:pPr algn="r">
              <a:lnSpc>
                <a:spcPct val="107000"/>
              </a:lnSpc>
              <a:spcAft>
                <a:spcPts val="600"/>
              </a:spcAft>
              <a:buNone/>
            </a:pPr>
            <a:r>
              <a:rPr lang="pt-BR" sz="1000" kern="100" dirty="0">
                <a:effectLst/>
                <a:latin typeface="Arial" panose="020B0604020202020204" pitchFamily="34" charset="0"/>
                <a:ea typeface="Calibri" panose="020F0502020204030204" pitchFamily="34" charset="0"/>
                <a:cs typeface="Times New Roman" panose="02020603050405020304" pitchFamily="18" charset="0"/>
              </a:rPr>
              <a:t>Fonte: Dados da pesquisa (2023).</a:t>
            </a:r>
            <a:endParaRPr lang="pt-BR" sz="1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ítulo 1">
            <a:extLst>
              <a:ext uri="{FF2B5EF4-FFF2-40B4-BE49-F238E27FC236}">
                <a16:creationId xmlns:a16="http://schemas.microsoft.com/office/drawing/2014/main" id="{F235D48E-4D30-84F9-5119-55AD523969C6}"/>
              </a:ext>
            </a:extLst>
          </p:cNvPr>
          <p:cNvSpPr>
            <a:spLocks noGrp="1"/>
          </p:cNvSpPr>
          <p:nvPr>
            <p:ph type="title"/>
          </p:nvPr>
        </p:nvSpPr>
        <p:spPr>
          <a:xfrm>
            <a:off x="467995" y="200101"/>
            <a:ext cx="8520600" cy="572700"/>
          </a:xfrm>
        </p:spPr>
        <p:txBody>
          <a:bodyPr>
            <a:normAutofit fontScale="90000"/>
          </a:bodyPr>
          <a:lstStyle/>
          <a:p>
            <a:pPr algn="ctr"/>
            <a:r>
              <a:rPr lang="pt-BR" b="1" dirty="0"/>
              <a:t>Caracterização da população</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pic>
        <p:nvPicPr>
          <p:cNvPr id="165" name="Google Shape;165;p26"/>
          <p:cNvPicPr preferRelativeResize="0"/>
          <p:nvPr/>
        </p:nvPicPr>
        <p:blipFill rotWithShape="1">
          <a:blip r:embed="rId3">
            <a:alphaModFix/>
          </a:blip>
          <a:srcRect/>
          <a:stretch/>
        </p:blipFill>
        <p:spPr>
          <a:xfrm>
            <a:off x="3852809" y="547741"/>
            <a:ext cx="5219272" cy="4048018"/>
          </a:xfrm>
          <a:prstGeom prst="rect">
            <a:avLst/>
          </a:prstGeom>
          <a:noFill/>
          <a:ln>
            <a:noFill/>
          </a:ln>
        </p:spPr>
      </p:pic>
      <p:sp>
        <p:nvSpPr>
          <p:cNvPr id="166" name="Google Shape;166;p26"/>
          <p:cNvSpPr/>
          <p:nvPr/>
        </p:nvSpPr>
        <p:spPr>
          <a:xfrm>
            <a:off x="167011" y="761959"/>
            <a:ext cx="4571999" cy="2864564"/>
          </a:xfrm>
          <a:prstGeom prst="rect">
            <a:avLst/>
          </a:prstGeom>
          <a:solidFill>
            <a:schemeClr val="lt1"/>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pic>
        <p:nvPicPr>
          <p:cNvPr id="167" name="Google Shape;167;p26"/>
          <p:cNvPicPr preferRelativeResize="0"/>
          <p:nvPr/>
        </p:nvPicPr>
        <p:blipFill rotWithShape="1">
          <a:blip r:embed="rId4">
            <a:alphaModFix/>
          </a:blip>
          <a:srcRect/>
          <a:stretch/>
        </p:blipFill>
        <p:spPr>
          <a:xfrm>
            <a:off x="167011" y="883323"/>
            <a:ext cx="4572000" cy="2743200"/>
          </a:xfrm>
          <a:prstGeom prst="rect">
            <a:avLst/>
          </a:prstGeom>
          <a:noFill/>
          <a:ln>
            <a:noFill/>
          </a:ln>
        </p:spPr>
      </p:pic>
      <p:sp>
        <p:nvSpPr>
          <p:cNvPr id="168" name="Google Shape;168;p26"/>
          <p:cNvSpPr/>
          <p:nvPr/>
        </p:nvSpPr>
        <p:spPr>
          <a:xfrm>
            <a:off x="305234" y="3716244"/>
            <a:ext cx="3809566" cy="1162113"/>
          </a:xfrm>
          <a:prstGeom prst="rect">
            <a:avLst/>
          </a:prstGeom>
          <a:solidFill>
            <a:srgbClr val="7030A0">
              <a:alpha val="17647"/>
            </a:srgbClr>
          </a:solidFill>
          <a:ln>
            <a:noFill/>
          </a:ln>
        </p:spPr>
        <p:txBody>
          <a:bodyPr spcFirstLastPara="1" wrap="square" lIns="91425" tIns="45700" rIns="91425" bIns="45700" anchor="t" anchorCtr="0">
            <a:noAutofit/>
          </a:bodyPr>
          <a:lstStyle/>
          <a:p>
            <a:pPr marL="0" marR="0" lvl="0" indent="0" algn="just" rtl="0">
              <a:lnSpc>
                <a:spcPct val="150000"/>
              </a:lnSpc>
              <a:spcBef>
                <a:spcPts val="0"/>
              </a:spcBef>
              <a:spcAft>
                <a:spcPts val="0"/>
              </a:spcAft>
              <a:buNone/>
            </a:pPr>
            <a:r>
              <a:rPr lang="pt-BR" sz="1600" b="0" i="1" u="none" strike="noStrike" cap="none">
                <a:solidFill>
                  <a:srgbClr val="000000"/>
                </a:solidFill>
                <a:latin typeface="Syne"/>
                <a:ea typeface="Syne"/>
                <a:cs typeface="Syne"/>
                <a:sym typeface="Syne"/>
              </a:rPr>
              <a:t>“(...) Eu não queria sair de lá, eu queria que eles tirassem as torres, mas eles não tiram”. (E3)</a:t>
            </a:r>
            <a:endParaRPr/>
          </a:p>
        </p:txBody>
      </p:sp>
      <p:sp>
        <p:nvSpPr>
          <p:cNvPr id="2" name="CaixaDeTexto 1">
            <a:extLst>
              <a:ext uri="{FF2B5EF4-FFF2-40B4-BE49-F238E27FC236}">
                <a16:creationId xmlns:a16="http://schemas.microsoft.com/office/drawing/2014/main" id="{7CF31604-866D-F8BF-BFFE-60BF04A9413C}"/>
              </a:ext>
            </a:extLst>
          </p:cNvPr>
          <p:cNvSpPr txBox="1"/>
          <p:nvPr/>
        </p:nvSpPr>
        <p:spPr>
          <a:xfrm>
            <a:off x="6592711" y="4632164"/>
            <a:ext cx="2438400" cy="248658"/>
          </a:xfrm>
          <a:prstGeom prst="rect">
            <a:avLst/>
          </a:prstGeom>
          <a:noFill/>
        </p:spPr>
        <p:txBody>
          <a:bodyPr wrap="square">
            <a:spAutoFit/>
          </a:bodyPr>
          <a:lstStyle/>
          <a:p>
            <a:pPr algn="r">
              <a:lnSpc>
                <a:spcPct val="107000"/>
              </a:lnSpc>
              <a:spcAft>
                <a:spcPts val="600"/>
              </a:spcAft>
              <a:buNone/>
            </a:pPr>
            <a:r>
              <a:rPr lang="pt-BR" sz="1000" kern="100" dirty="0">
                <a:effectLst/>
                <a:latin typeface="Arial" panose="020B0604020202020204" pitchFamily="34" charset="0"/>
                <a:ea typeface="Calibri" panose="020F0502020204030204" pitchFamily="34" charset="0"/>
                <a:cs typeface="Times New Roman" panose="02020603050405020304" pitchFamily="18" charset="0"/>
              </a:rPr>
              <a:t>Fonte: Dados da pesquisa (2023).</a:t>
            </a:r>
            <a:endParaRPr lang="pt-BR" sz="1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Google Shape;178;p27">
            <a:extLst>
              <a:ext uri="{FF2B5EF4-FFF2-40B4-BE49-F238E27FC236}">
                <a16:creationId xmlns:a16="http://schemas.microsoft.com/office/drawing/2014/main" id="{77D57DEE-377D-FB27-40F5-B5029FDA4B28}"/>
              </a:ext>
            </a:extLst>
          </p:cNvPr>
          <p:cNvSpPr txBox="1">
            <a:spLocks noGrp="1"/>
          </p:cNvSpPr>
          <p:nvPr>
            <p:ph type="title"/>
          </p:nvPr>
        </p:nvSpPr>
        <p:spPr>
          <a:xfrm>
            <a:off x="531704" y="152891"/>
            <a:ext cx="3842611" cy="572663"/>
          </a:xfrm>
          <a:prstGeom prst="rect">
            <a:avLst/>
          </a:prstGeom>
          <a:noFill/>
          <a:ln>
            <a:noFill/>
          </a:ln>
        </p:spPr>
        <p:txBody>
          <a:bodyPr spcFirstLastPara="1" wrap="square" lIns="91425" tIns="91425" rIns="91425" bIns="91425" anchor="t" anchorCtr="0">
            <a:normAutofit fontScale="90000"/>
          </a:bodyPr>
          <a:lstStyle/>
          <a:p>
            <a:pPr marL="0" marR="0" lvl="0" indent="0" algn="ctr" rtl="0">
              <a:lnSpc>
                <a:spcPct val="100000"/>
              </a:lnSpc>
              <a:spcBef>
                <a:spcPts val="0"/>
              </a:spcBef>
              <a:spcAft>
                <a:spcPts val="0"/>
              </a:spcAft>
              <a:buClr>
                <a:schemeClr val="dk1"/>
              </a:buClr>
              <a:buSzPct val="102563"/>
              <a:buFont typeface="Arial"/>
              <a:buNone/>
            </a:pPr>
            <a:r>
              <a:rPr lang="pt-BR" b="1" dirty="0">
                <a:sym typeface="Alegreya"/>
              </a:rPr>
              <a:t>Impactos</a:t>
            </a:r>
            <a:r>
              <a:rPr lang="pt-BR" b="1" dirty="0">
                <a:solidFill>
                  <a:srgbClr val="274E13"/>
                </a:solidFill>
                <a:latin typeface="Alegreya"/>
                <a:ea typeface="Alegreya"/>
                <a:cs typeface="Alegreya"/>
                <a:sym typeface="Alegreya"/>
              </a:rPr>
              <a:t> </a:t>
            </a:r>
            <a:r>
              <a:rPr lang="pt-BR" b="1" dirty="0">
                <a:sym typeface="Alegreya"/>
              </a:rPr>
              <a:t>das eólicas</a:t>
            </a:r>
            <a:endParaRPr b="1" dirty="0">
              <a:sym typeface="Alegreya"/>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grpSp>
        <p:nvGrpSpPr>
          <p:cNvPr id="173" name="Google Shape;173;p27"/>
          <p:cNvGrpSpPr/>
          <p:nvPr/>
        </p:nvGrpSpPr>
        <p:grpSpPr>
          <a:xfrm>
            <a:off x="519289" y="829292"/>
            <a:ext cx="8511822" cy="4093204"/>
            <a:chOff x="838199" y="1314994"/>
            <a:chExt cx="9070075" cy="5543005"/>
          </a:xfrm>
        </p:grpSpPr>
        <p:grpSp>
          <p:nvGrpSpPr>
            <p:cNvPr id="174" name="Google Shape;174;p27"/>
            <p:cNvGrpSpPr/>
            <p:nvPr/>
          </p:nvGrpSpPr>
          <p:grpSpPr>
            <a:xfrm>
              <a:off x="838199" y="1314994"/>
              <a:ext cx="9070075" cy="5543005"/>
              <a:chOff x="838200" y="3512285"/>
              <a:chExt cx="4429743" cy="2419256"/>
            </a:xfrm>
          </p:grpSpPr>
          <p:pic>
            <p:nvPicPr>
              <p:cNvPr id="175" name="Google Shape;175;p27"/>
              <p:cNvPicPr preferRelativeResize="0"/>
              <p:nvPr/>
            </p:nvPicPr>
            <p:blipFill rotWithShape="1">
              <a:blip r:embed="rId3">
                <a:alphaModFix/>
              </a:blip>
              <a:srcRect t="62530"/>
              <a:stretch/>
            </p:blipFill>
            <p:spPr>
              <a:xfrm>
                <a:off x="838200" y="4193177"/>
                <a:ext cx="4429743" cy="1738364"/>
              </a:xfrm>
              <a:prstGeom prst="rect">
                <a:avLst/>
              </a:prstGeom>
              <a:noFill/>
              <a:ln>
                <a:noFill/>
              </a:ln>
            </p:spPr>
          </p:pic>
          <p:pic>
            <p:nvPicPr>
              <p:cNvPr id="176" name="Google Shape;176;p27"/>
              <p:cNvPicPr preferRelativeResize="0"/>
              <p:nvPr/>
            </p:nvPicPr>
            <p:blipFill rotWithShape="1">
              <a:blip r:embed="rId3">
                <a:alphaModFix/>
              </a:blip>
              <a:srcRect b="85324"/>
              <a:stretch/>
            </p:blipFill>
            <p:spPr>
              <a:xfrm>
                <a:off x="838200" y="3512285"/>
                <a:ext cx="4429743" cy="680892"/>
              </a:xfrm>
              <a:prstGeom prst="rect">
                <a:avLst/>
              </a:prstGeom>
              <a:noFill/>
              <a:ln>
                <a:noFill/>
              </a:ln>
            </p:spPr>
          </p:pic>
        </p:grpSp>
        <p:pic>
          <p:nvPicPr>
            <p:cNvPr id="177" name="Google Shape;177;p27"/>
            <p:cNvPicPr preferRelativeResize="0"/>
            <p:nvPr/>
          </p:nvPicPr>
          <p:blipFill rotWithShape="1">
            <a:blip r:embed="rId4">
              <a:alphaModFix/>
            </a:blip>
            <a:srcRect/>
            <a:stretch/>
          </p:blipFill>
          <p:spPr>
            <a:xfrm>
              <a:off x="933503" y="3902505"/>
              <a:ext cx="7431668" cy="286537"/>
            </a:xfrm>
            <a:prstGeom prst="rect">
              <a:avLst/>
            </a:prstGeom>
            <a:noFill/>
            <a:ln>
              <a:noFill/>
            </a:ln>
          </p:spPr>
        </p:pic>
      </p:grpSp>
      <p:sp>
        <p:nvSpPr>
          <p:cNvPr id="178" name="Google Shape;178;p27"/>
          <p:cNvSpPr txBox="1">
            <a:spLocks noGrp="1"/>
          </p:cNvSpPr>
          <p:nvPr>
            <p:ph type="title"/>
          </p:nvPr>
        </p:nvSpPr>
        <p:spPr>
          <a:xfrm>
            <a:off x="2569477" y="221004"/>
            <a:ext cx="3842611" cy="572663"/>
          </a:xfrm>
          <a:prstGeom prst="rect">
            <a:avLst/>
          </a:prstGeom>
          <a:noFill/>
          <a:ln>
            <a:noFill/>
          </a:ln>
        </p:spPr>
        <p:txBody>
          <a:bodyPr spcFirstLastPara="1" wrap="square" lIns="91425" tIns="91425" rIns="91425" bIns="91425" anchor="t" anchorCtr="0">
            <a:normAutofit fontScale="90000"/>
          </a:bodyPr>
          <a:lstStyle/>
          <a:p>
            <a:pPr marL="0" marR="0" lvl="0" indent="0" algn="ctr" rtl="0">
              <a:lnSpc>
                <a:spcPct val="100000"/>
              </a:lnSpc>
              <a:spcBef>
                <a:spcPts val="0"/>
              </a:spcBef>
              <a:spcAft>
                <a:spcPts val="0"/>
              </a:spcAft>
              <a:buClr>
                <a:schemeClr val="dk1"/>
              </a:buClr>
              <a:buSzPct val="102563"/>
              <a:buFont typeface="Arial"/>
              <a:buNone/>
            </a:pPr>
            <a:r>
              <a:rPr lang="pt-BR" b="1" dirty="0">
                <a:sym typeface="Alegreya"/>
              </a:rPr>
              <a:t>Impactos</a:t>
            </a:r>
            <a:r>
              <a:rPr lang="pt-BR" b="1" dirty="0">
                <a:solidFill>
                  <a:srgbClr val="274E13"/>
                </a:solidFill>
                <a:latin typeface="Alegreya"/>
                <a:ea typeface="Alegreya"/>
                <a:cs typeface="Alegreya"/>
                <a:sym typeface="Alegreya"/>
              </a:rPr>
              <a:t> </a:t>
            </a:r>
            <a:r>
              <a:rPr lang="pt-BR" b="1" dirty="0">
                <a:sym typeface="Alegreya"/>
              </a:rPr>
              <a:t>das eólicas</a:t>
            </a:r>
            <a:endParaRPr b="1" dirty="0">
              <a:sym typeface="Alegreya"/>
            </a:endParaRPr>
          </a:p>
        </p:txBody>
      </p:sp>
      <p:sp>
        <p:nvSpPr>
          <p:cNvPr id="2" name="CaixaDeTexto 1">
            <a:extLst>
              <a:ext uri="{FF2B5EF4-FFF2-40B4-BE49-F238E27FC236}">
                <a16:creationId xmlns:a16="http://schemas.microsoft.com/office/drawing/2014/main" id="{937D02EC-B553-1B13-6AB4-E0A8C4C7F074}"/>
              </a:ext>
            </a:extLst>
          </p:cNvPr>
          <p:cNvSpPr txBox="1"/>
          <p:nvPr/>
        </p:nvSpPr>
        <p:spPr>
          <a:xfrm>
            <a:off x="6592711" y="4632164"/>
            <a:ext cx="2438400" cy="248658"/>
          </a:xfrm>
          <a:prstGeom prst="rect">
            <a:avLst/>
          </a:prstGeom>
          <a:noFill/>
        </p:spPr>
        <p:txBody>
          <a:bodyPr wrap="square">
            <a:spAutoFit/>
          </a:bodyPr>
          <a:lstStyle/>
          <a:p>
            <a:pPr algn="r">
              <a:lnSpc>
                <a:spcPct val="107000"/>
              </a:lnSpc>
              <a:spcAft>
                <a:spcPts val="600"/>
              </a:spcAft>
              <a:buNone/>
            </a:pPr>
            <a:r>
              <a:rPr lang="pt-BR" sz="1000" kern="100" dirty="0">
                <a:effectLst/>
                <a:latin typeface="Arial" panose="020B0604020202020204" pitchFamily="34" charset="0"/>
                <a:ea typeface="Calibri" panose="020F0502020204030204" pitchFamily="34" charset="0"/>
                <a:cs typeface="Times New Roman" panose="02020603050405020304" pitchFamily="18" charset="0"/>
              </a:rPr>
              <a:t>Fonte: Dados da pesquisa (2023).</a:t>
            </a:r>
            <a:endParaRPr lang="pt-BR" sz="1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4"/>
          <p:cNvSpPr txBox="1"/>
          <p:nvPr/>
        </p:nvSpPr>
        <p:spPr>
          <a:xfrm>
            <a:off x="177375" y="986375"/>
            <a:ext cx="3787800" cy="1908600"/>
          </a:xfrm>
          <a:prstGeom prst="rect">
            <a:avLst/>
          </a:prstGeom>
          <a:solidFill>
            <a:srgbClr val="274E13"/>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pt-BR" sz="1600">
                <a:solidFill>
                  <a:schemeClr val="lt1"/>
                </a:solidFill>
                <a:latin typeface="Roboto"/>
                <a:ea typeface="Roboto"/>
                <a:cs typeface="Roboto"/>
                <a:sym typeface="Roboto"/>
              </a:rPr>
              <a:t>pesquisa: Processos de Vulnerabilização e os conflitos socioambientais decorrentes da </a:t>
            </a:r>
            <a:endParaRPr sz="1600">
              <a:solidFill>
                <a:schemeClr val="lt1"/>
              </a:solidFill>
              <a:latin typeface="Roboto"/>
              <a:ea typeface="Roboto"/>
              <a:cs typeface="Roboto"/>
              <a:sym typeface="Roboto"/>
            </a:endParaRPr>
          </a:p>
          <a:p>
            <a:pPr marL="0" lvl="0" indent="0" algn="ctr" rtl="0">
              <a:spcBef>
                <a:spcPts val="0"/>
              </a:spcBef>
              <a:spcAft>
                <a:spcPts val="0"/>
              </a:spcAft>
              <a:buNone/>
            </a:pPr>
            <a:r>
              <a:rPr lang="pt-BR" sz="1600">
                <a:solidFill>
                  <a:schemeClr val="lt1"/>
                </a:solidFill>
                <a:latin typeface="Roboto"/>
                <a:ea typeface="Roboto"/>
                <a:cs typeface="Roboto"/>
                <a:sym typeface="Roboto"/>
              </a:rPr>
              <a:t>implantação e operação de parques eólicos em comunidades camponesas do agreste </a:t>
            </a:r>
            <a:endParaRPr sz="1600">
              <a:solidFill>
                <a:schemeClr val="lt1"/>
              </a:solidFill>
              <a:latin typeface="Roboto"/>
              <a:ea typeface="Roboto"/>
              <a:cs typeface="Roboto"/>
              <a:sym typeface="Roboto"/>
            </a:endParaRPr>
          </a:p>
          <a:p>
            <a:pPr marL="0" lvl="0" indent="0" algn="ctr" rtl="0">
              <a:spcBef>
                <a:spcPts val="0"/>
              </a:spcBef>
              <a:spcAft>
                <a:spcPts val="0"/>
              </a:spcAft>
              <a:buNone/>
            </a:pPr>
            <a:r>
              <a:rPr lang="pt-BR" sz="1600">
                <a:solidFill>
                  <a:schemeClr val="lt1"/>
                </a:solidFill>
                <a:latin typeface="Roboto"/>
                <a:ea typeface="Roboto"/>
                <a:cs typeface="Roboto"/>
                <a:sym typeface="Roboto"/>
              </a:rPr>
              <a:t>meridional de Pernambuco. </a:t>
            </a:r>
            <a:endParaRPr sz="1600">
              <a:solidFill>
                <a:schemeClr val="lt1"/>
              </a:solidFill>
            </a:endParaRPr>
          </a:p>
        </p:txBody>
      </p:sp>
      <p:pic>
        <p:nvPicPr>
          <p:cNvPr id="69" name="Google Shape;69;p14"/>
          <p:cNvPicPr preferRelativeResize="0"/>
          <p:nvPr/>
        </p:nvPicPr>
        <p:blipFill rotWithShape="1">
          <a:blip r:embed="rId3">
            <a:alphaModFix/>
          </a:blip>
          <a:srcRect/>
          <a:stretch/>
        </p:blipFill>
        <p:spPr>
          <a:xfrm>
            <a:off x="2228870" y="166438"/>
            <a:ext cx="993224" cy="617850"/>
          </a:xfrm>
          <a:prstGeom prst="rect">
            <a:avLst/>
          </a:prstGeom>
          <a:noFill/>
          <a:ln>
            <a:noFill/>
          </a:ln>
        </p:spPr>
      </p:pic>
      <p:pic>
        <p:nvPicPr>
          <p:cNvPr id="70" name="Google Shape;70;p14"/>
          <p:cNvPicPr preferRelativeResize="0"/>
          <p:nvPr/>
        </p:nvPicPr>
        <p:blipFill rotWithShape="1">
          <a:blip r:embed="rId4">
            <a:alphaModFix/>
          </a:blip>
          <a:srcRect/>
          <a:stretch/>
        </p:blipFill>
        <p:spPr>
          <a:xfrm>
            <a:off x="1393574" y="228953"/>
            <a:ext cx="835300" cy="492827"/>
          </a:xfrm>
          <a:prstGeom prst="rect">
            <a:avLst/>
          </a:prstGeom>
          <a:noFill/>
          <a:ln>
            <a:noFill/>
          </a:ln>
        </p:spPr>
      </p:pic>
      <p:pic>
        <p:nvPicPr>
          <p:cNvPr id="71" name="Google Shape;71;p14"/>
          <p:cNvPicPr preferRelativeResize="0"/>
          <p:nvPr/>
        </p:nvPicPr>
        <p:blipFill rotWithShape="1">
          <a:blip r:embed="rId5">
            <a:alphaModFix/>
          </a:blip>
          <a:srcRect/>
          <a:stretch/>
        </p:blipFill>
        <p:spPr>
          <a:xfrm>
            <a:off x="177375" y="116763"/>
            <a:ext cx="1216200" cy="717200"/>
          </a:xfrm>
          <a:prstGeom prst="rect">
            <a:avLst/>
          </a:prstGeom>
          <a:noFill/>
          <a:ln>
            <a:noFill/>
          </a:ln>
        </p:spPr>
      </p:pic>
      <p:pic>
        <p:nvPicPr>
          <p:cNvPr id="72" name="Google Shape;72;p14"/>
          <p:cNvPicPr preferRelativeResize="0"/>
          <p:nvPr/>
        </p:nvPicPr>
        <p:blipFill>
          <a:blip r:embed="rId6">
            <a:alphaModFix/>
          </a:blip>
          <a:stretch>
            <a:fillRect/>
          </a:stretch>
        </p:blipFill>
        <p:spPr>
          <a:xfrm>
            <a:off x="3218700" y="-22625"/>
            <a:ext cx="835299" cy="835301"/>
          </a:xfrm>
          <a:prstGeom prst="rect">
            <a:avLst/>
          </a:prstGeom>
          <a:noFill/>
          <a:ln>
            <a:noFill/>
          </a:ln>
        </p:spPr>
      </p:pic>
      <p:sp>
        <p:nvSpPr>
          <p:cNvPr id="73" name="Google Shape;73;p14"/>
          <p:cNvSpPr txBox="1"/>
          <p:nvPr/>
        </p:nvSpPr>
        <p:spPr>
          <a:xfrm>
            <a:off x="177275" y="2850450"/>
            <a:ext cx="3787800" cy="2065200"/>
          </a:xfrm>
          <a:prstGeom prst="rect">
            <a:avLst/>
          </a:prstGeom>
          <a:noFill/>
          <a:ln w="9525" cap="flat" cmpd="sng">
            <a:solidFill>
              <a:srgbClr val="274E13"/>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pt-BR" sz="1800">
                <a:solidFill>
                  <a:schemeClr val="dk2"/>
                </a:solidFill>
              </a:rPr>
              <a:t>5 pesquisadores/ professores</a:t>
            </a:r>
            <a:endParaRPr sz="1800">
              <a:solidFill>
                <a:schemeClr val="dk2"/>
              </a:solidFill>
            </a:endParaRPr>
          </a:p>
          <a:p>
            <a:pPr marL="0" lvl="0" indent="0" algn="l" rtl="0">
              <a:spcBef>
                <a:spcPts val="0"/>
              </a:spcBef>
              <a:spcAft>
                <a:spcPts val="0"/>
              </a:spcAft>
              <a:buNone/>
            </a:pPr>
            <a:r>
              <a:rPr lang="pt-BR" sz="1800">
                <a:solidFill>
                  <a:schemeClr val="dk2"/>
                </a:solidFill>
              </a:rPr>
              <a:t>4 doutorandos</a:t>
            </a:r>
            <a:endParaRPr sz="1800">
              <a:solidFill>
                <a:schemeClr val="dk2"/>
              </a:solidFill>
            </a:endParaRPr>
          </a:p>
          <a:p>
            <a:pPr marL="0" lvl="0" indent="0" algn="l" rtl="0">
              <a:spcBef>
                <a:spcPts val="0"/>
              </a:spcBef>
              <a:spcAft>
                <a:spcPts val="0"/>
              </a:spcAft>
              <a:buNone/>
            </a:pPr>
            <a:r>
              <a:rPr lang="pt-BR" sz="1800">
                <a:solidFill>
                  <a:schemeClr val="dk2"/>
                </a:solidFill>
              </a:rPr>
              <a:t>6 mestrandos</a:t>
            </a:r>
            <a:endParaRPr sz="1800">
              <a:solidFill>
                <a:schemeClr val="dk2"/>
              </a:solidFill>
            </a:endParaRPr>
          </a:p>
          <a:p>
            <a:pPr marL="0" lvl="0" indent="0" algn="l" rtl="0">
              <a:spcBef>
                <a:spcPts val="0"/>
              </a:spcBef>
              <a:spcAft>
                <a:spcPts val="0"/>
              </a:spcAft>
              <a:buNone/>
            </a:pPr>
            <a:r>
              <a:rPr lang="pt-BR" sz="1800">
                <a:solidFill>
                  <a:schemeClr val="dk2"/>
                </a:solidFill>
              </a:rPr>
              <a:t>10 extensionistas de graduação (medicina e psicologia)</a:t>
            </a:r>
            <a:endParaRPr sz="1800">
              <a:solidFill>
                <a:schemeClr val="dk2"/>
              </a:solidFill>
            </a:endParaRPr>
          </a:p>
          <a:p>
            <a:pPr marL="0" lvl="0" indent="0" algn="l" rtl="0">
              <a:spcBef>
                <a:spcPts val="0"/>
              </a:spcBef>
              <a:spcAft>
                <a:spcPts val="0"/>
              </a:spcAft>
              <a:buNone/>
            </a:pPr>
            <a:r>
              <a:rPr lang="pt-BR" sz="1800">
                <a:solidFill>
                  <a:schemeClr val="dk2"/>
                </a:solidFill>
              </a:rPr>
              <a:t>2 IC (graduandos de medicina e psicologia)</a:t>
            </a:r>
            <a:endParaRPr sz="1800">
              <a:solidFill>
                <a:schemeClr val="dk2"/>
              </a:solidFill>
            </a:endParaRPr>
          </a:p>
        </p:txBody>
      </p:sp>
      <p:pic>
        <p:nvPicPr>
          <p:cNvPr id="2" name="Imagem 1" descr="Forma&#10;&#10;O conteúdo gerado por IA pode estar incorreto.">
            <a:extLst>
              <a:ext uri="{FF2B5EF4-FFF2-40B4-BE49-F238E27FC236}">
                <a16:creationId xmlns:a16="http://schemas.microsoft.com/office/drawing/2014/main" id="{038D0FD0-E44B-7D12-16D2-0CB743A5CF2D}"/>
              </a:ext>
            </a:extLst>
          </p:cNvPr>
          <p:cNvPicPr>
            <a:picLocks noChangeAspect="1"/>
          </p:cNvPicPr>
          <p:nvPr/>
        </p:nvPicPr>
        <p:blipFill>
          <a:blip r:embed="rId7"/>
          <a:stretch>
            <a:fillRect/>
          </a:stretch>
        </p:blipFill>
        <p:spPr>
          <a:xfrm>
            <a:off x="4800370" y="557741"/>
            <a:ext cx="4028017" cy="4028017"/>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graphicFrame>
        <p:nvGraphicFramePr>
          <p:cNvPr id="2" name="Tabela 1">
            <a:extLst>
              <a:ext uri="{FF2B5EF4-FFF2-40B4-BE49-F238E27FC236}">
                <a16:creationId xmlns:a16="http://schemas.microsoft.com/office/drawing/2014/main" id="{139F8419-5D71-D267-5C6C-C84F0310801D}"/>
              </a:ext>
            </a:extLst>
          </p:cNvPr>
          <p:cNvGraphicFramePr>
            <a:graphicFrameLocks noGrp="1"/>
          </p:cNvGraphicFramePr>
          <p:nvPr>
            <p:extLst>
              <p:ext uri="{D42A27DB-BD31-4B8C-83A1-F6EECF244321}">
                <p14:modId xmlns:p14="http://schemas.microsoft.com/office/powerpoint/2010/main" val="3524035106"/>
              </p:ext>
            </p:extLst>
          </p:nvPr>
        </p:nvGraphicFramePr>
        <p:xfrm>
          <a:off x="592418" y="1509951"/>
          <a:ext cx="7959163" cy="2847558"/>
        </p:xfrm>
        <a:graphic>
          <a:graphicData uri="http://schemas.openxmlformats.org/drawingml/2006/table">
            <a:tbl>
              <a:tblPr firstRow="1" firstCol="1" bandRow="1">
                <a:tableStyleId>{5C22544A-7EE6-4342-B048-85BDC9FD1C3A}</a:tableStyleId>
              </a:tblPr>
              <a:tblGrid>
                <a:gridCol w="4773367">
                  <a:extLst>
                    <a:ext uri="{9D8B030D-6E8A-4147-A177-3AD203B41FA5}">
                      <a16:colId xmlns:a16="http://schemas.microsoft.com/office/drawing/2014/main" val="577371988"/>
                    </a:ext>
                  </a:extLst>
                </a:gridCol>
                <a:gridCol w="1408748">
                  <a:extLst>
                    <a:ext uri="{9D8B030D-6E8A-4147-A177-3AD203B41FA5}">
                      <a16:colId xmlns:a16="http://schemas.microsoft.com/office/drawing/2014/main" val="3799491684"/>
                    </a:ext>
                  </a:extLst>
                </a:gridCol>
                <a:gridCol w="1777048">
                  <a:extLst>
                    <a:ext uri="{9D8B030D-6E8A-4147-A177-3AD203B41FA5}">
                      <a16:colId xmlns:a16="http://schemas.microsoft.com/office/drawing/2014/main" val="3747561395"/>
                    </a:ext>
                  </a:extLst>
                </a:gridCol>
              </a:tblGrid>
              <a:tr h="346026">
                <a:tc>
                  <a:txBody>
                    <a:bodyPr/>
                    <a:lstStyle/>
                    <a:p>
                      <a:pPr>
                        <a:lnSpc>
                          <a:spcPct val="107000"/>
                        </a:lnSpc>
                        <a:spcAft>
                          <a:spcPts val="800"/>
                        </a:spcAft>
                        <a:buNone/>
                      </a:pPr>
                      <a:r>
                        <a:rPr lang="pt-BR" sz="1800" kern="100">
                          <a:effectLst/>
                        </a:rPr>
                        <a:t>Categoria</a:t>
                      </a:r>
                      <a:endParaRPr lang="pt-BR"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buNone/>
                      </a:pPr>
                      <a:r>
                        <a:rPr lang="pt-BR" sz="1800" kern="100">
                          <a:effectLst/>
                        </a:rPr>
                        <a:t>Frequência</a:t>
                      </a:r>
                      <a:endParaRPr lang="pt-BR"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buNone/>
                      </a:pPr>
                      <a:r>
                        <a:rPr lang="pt-BR" sz="1800" kern="100">
                          <a:effectLst/>
                        </a:rPr>
                        <a:t>Percentual (%)</a:t>
                      </a:r>
                      <a:endParaRPr lang="pt-BR"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89487296"/>
                  </a:ext>
                </a:extLst>
              </a:tr>
              <a:tr h="682004">
                <a:tc>
                  <a:txBody>
                    <a:bodyPr/>
                    <a:lstStyle/>
                    <a:p>
                      <a:pPr>
                        <a:lnSpc>
                          <a:spcPct val="107000"/>
                        </a:lnSpc>
                        <a:spcAft>
                          <a:spcPts val="800"/>
                        </a:spcAft>
                        <a:buNone/>
                      </a:pPr>
                      <a:r>
                        <a:rPr lang="pt-BR" sz="1800" kern="100" dirty="0">
                          <a:effectLst/>
                        </a:rPr>
                        <a:t>Alterações comportamentais (animais agitados)</a:t>
                      </a:r>
                      <a:endParaRPr lang="pt-BR"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buNone/>
                      </a:pPr>
                      <a:r>
                        <a:rPr lang="pt-BR" sz="1800" kern="100">
                          <a:effectLst/>
                        </a:rPr>
                        <a:t>18</a:t>
                      </a:r>
                      <a:endParaRPr lang="pt-BR"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buNone/>
                      </a:pPr>
                      <a:r>
                        <a:rPr lang="pt-BR" sz="1800" kern="100">
                          <a:effectLst/>
                        </a:rPr>
                        <a:t>51.4</a:t>
                      </a:r>
                      <a:endParaRPr lang="pt-BR"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10167873"/>
                  </a:ext>
                </a:extLst>
              </a:tr>
              <a:tr h="417111">
                <a:tc>
                  <a:txBody>
                    <a:bodyPr/>
                    <a:lstStyle/>
                    <a:p>
                      <a:pPr>
                        <a:lnSpc>
                          <a:spcPct val="107000"/>
                        </a:lnSpc>
                        <a:spcAft>
                          <a:spcPts val="800"/>
                        </a:spcAft>
                        <a:buNone/>
                      </a:pPr>
                      <a:r>
                        <a:rPr lang="pt-BR" sz="1800" kern="100">
                          <a:effectLst/>
                        </a:rPr>
                        <a:t>Queda na produção (leite/ovos)</a:t>
                      </a:r>
                      <a:endParaRPr lang="pt-BR"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buNone/>
                      </a:pPr>
                      <a:r>
                        <a:rPr lang="pt-BR" sz="1800" kern="100">
                          <a:effectLst/>
                        </a:rPr>
                        <a:t>7</a:t>
                      </a:r>
                      <a:endParaRPr lang="pt-BR"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buNone/>
                      </a:pPr>
                      <a:r>
                        <a:rPr lang="pt-BR" sz="1800" kern="100" dirty="0">
                          <a:effectLst/>
                        </a:rPr>
                        <a:t>20.0</a:t>
                      </a:r>
                      <a:endParaRPr lang="pt-BR"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72245551"/>
                  </a:ext>
                </a:extLst>
              </a:tr>
              <a:tr h="346026">
                <a:tc>
                  <a:txBody>
                    <a:bodyPr/>
                    <a:lstStyle/>
                    <a:p>
                      <a:pPr>
                        <a:lnSpc>
                          <a:spcPct val="107000"/>
                        </a:lnSpc>
                        <a:spcAft>
                          <a:spcPts val="800"/>
                        </a:spcAft>
                        <a:buNone/>
                      </a:pPr>
                      <a:r>
                        <a:rPr lang="pt-BR" sz="1800" kern="100" dirty="0">
                          <a:effectLst/>
                        </a:rPr>
                        <a:t>Não se aplica</a:t>
                      </a:r>
                      <a:endParaRPr lang="pt-BR"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buNone/>
                      </a:pPr>
                      <a:r>
                        <a:rPr lang="pt-BR" sz="1800" kern="100">
                          <a:effectLst/>
                        </a:rPr>
                        <a:t>6</a:t>
                      </a:r>
                      <a:endParaRPr lang="pt-BR"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buNone/>
                      </a:pPr>
                      <a:r>
                        <a:rPr lang="pt-BR" sz="1800" kern="100" dirty="0">
                          <a:effectLst/>
                        </a:rPr>
                        <a:t>17.1</a:t>
                      </a:r>
                      <a:endParaRPr lang="pt-BR"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91014329"/>
                  </a:ext>
                </a:extLst>
              </a:tr>
              <a:tr h="346026">
                <a:tc>
                  <a:txBody>
                    <a:bodyPr/>
                    <a:lstStyle/>
                    <a:p>
                      <a:pPr>
                        <a:lnSpc>
                          <a:spcPct val="107000"/>
                        </a:lnSpc>
                        <a:spcAft>
                          <a:spcPts val="800"/>
                        </a:spcAft>
                        <a:buNone/>
                      </a:pPr>
                      <a:r>
                        <a:rPr lang="pt-BR" sz="1800" kern="100">
                          <a:effectLst/>
                        </a:rPr>
                        <a:t>Sem danos</a:t>
                      </a:r>
                      <a:endParaRPr lang="pt-BR"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buNone/>
                      </a:pPr>
                      <a:r>
                        <a:rPr lang="pt-BR" sz="1800" kern="100">
                          <a:effectLst/>
                        </a:rPr>
                        <a:t>3</a:t>
                      </a:r>
                      <a:endParaRPr lang="pt-BR"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buNone/>
                      </a:pPr>
                      <a:r>
                        <a:rPr lang="pt-BR" sz="1800" kern="100">
                          <a:effectLst/>
                        </a:rPr>
                        <a:t>8.6</a:t>
                      </a:r>
                      <a:endParaRPr lang="pt-BR"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04177867"/>
                  </a:ext>
                </a:extLst>
              </a:tr>
              <a:tr h="710365">
                <a:tc>
                  <a:txBody>
                    <a:bodyPr/>
                    <a:lstStyle/>
                    <a:p>
                      <a:pPr>
                        <a:lnSpc>
                          <a:spcPct val="107000"/>
                        </a:lnSpc>
                        <a:spcAft>
                          <a:spcPts val="800"/>
                        </a:spcAft>
                        <a:buNone/>
                      </a:pPr>
                      <a:r>
                        <a:rPr lang="pt-BR" sz="1800" kern="100" dirty="0">
                          <a:effectLst/>
                        </a:rPr>
                        <a:t>Mortalidade de crias / problemas reprodutivos</a:t>
                      </a:r>
                      <a:endParaRPr lang="pt-BR"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buNone/>
                      </a:pPr>
                      <a:r>
                        <a:rPr lang="pt-BR" sz="1800" kern="100">
                          <a:effectLst/>
                        </a:rPr>
                        <a:t>1</a:t>
                      </a:r>
                      <a:endParaRPr lang="pt-BR"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buNone/>
                      </a:pPr>
                      <a:r>
                        <a:rPr lang="pt-BR" sz="1800" kern="100" dirty="0">
                          <a:effectLst/>
                        </a:rPr>
                        <a:t>2.9</a:t>
                      </a:r>
                      <a:endParaRPr lang="pt-BR"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69848479"/>
                  </a:ext>
                </a:extLst>
              </a:tr>
            </a:tbl>
          </a:graphicData>
        </a:graphic>
      </p:graphicFrame>
      <p:sp>
        <p:nvSpPr>
          <p:cNvPr id="3" name="Rectangle 1">
            <a:extLst>
              <a:ext uri="{FF2B5EF4-FFF2-40B4-BE49-F238E27FC236}">
                <a16:creationId xmlns:a16="http://schemas.microsoft.com/office/drawing/2014/main" id="{D6C91D75-AB26-80EC-D98F-AEEAD024F0AB}"/>
              </a:ext>
            </a:extLst>
          </p:cNvPr>
          <p:cNvSpPr>
            <a:spLocks noChangeArrowheads="1"/>
          </p:cNvSpPr>
          <p:nvPr/>
        </p:nvSpPr>
        <p:spPr bwMode="auto">
          <a:xfrm>
            <a:off x="592418" y="1075179"/>
            <a:ext cx="386355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600" b="0" i="0" u="none" strike="noStrike" cap="none" normalizeH="0" baseline="0" dirty="0">
                <a:ln>
                  <a:noFill/>
                </a:ln>
                <a:solidFill>
                  <a:schemeClr val="tx1"/>
                </a:solidFill>
                <a:effectLst/>
                <a:latin typeface="+mn-lt"/>
                <a:ea typeface="Calibri" panose="020F0502020204030204" pitchFamily="34" charset="0"/>
                <a:cs typeface="Arial" panose="020B0604020202020204" pitchFamily="34" charset="0"/>
              </a:rPr>
              <a:t>Tabela - Impactos na criação de animais</a:t>
            </a:r>
            <a:endParaRPr kumimoji="0" lang="pt-BR" altLang="pt-BR" sz="1000" b="0" i="0" u="none" strike="noStrike" cap="none" normalizeH="0" baseline="0" dirty="0">
              <a:ln>
                <a:noFill/>
              </a:ln>
              <a:solidFill>
                <a:schemeClr val="tx1"/>
              </a:solidFill>
              <a:effectLst/>
              <a:latin typeface="+mn-lt"/>
            </a:endParaRPr>
          </a:p>
        </p:txBody>
      </p:sp>
      <p:sp>
        <p:nvSpPr>
          <p:cNvPr id="5" name="CaixaDeTexto 4">
            <a:extLst>
              <a:ext uri="{FF2B5EF4-FFF2-40B4-BE49-F238E27FC236}">
                <a16:creationId xmlns:a16="http://schemas.microsoft.com/office/drawing/2014/main" id="{D6A741FB-46A3-EA1C-A974-4F1F13C968E2}"/>
              </a:ext>
            </a:extLst>
          </p:cNvPr>
          <p:cNvSpPr txBox="1"/>
          <p:nvPr/>
        </p:nvSpPr>
        <p:spPr>
          <a:xfrm>
            <a:off x="6728178" y="4666467"/>
            <a:ext cx="3375378" cy="26161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05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Fonte: Dados da pesquisa (2025)</a:t>
            </a:r>
            <a:endParaRPr kumimoji="0" lang="pt-BR" altLang="pt-BR" sz="1600" b="0" i="0" u="none" strike="noStrike" cap="none" normalizeH="0" baseline="0" dirty="0">
              <a:ln>
                <a:noFill/>
              </a:ln>
              <a:solidFill>
                <a:schemeClr val="tx1"/>
              </a:solidFill>
              <a:effectLst/>
              <a:latin typeface="Arial" panose="020B0604020202020204" pitchFamily="34" charset="0"/>
            </a:endParaRPr>
          </a:p>
        </p:txBody>
      </p:sp>
      <p:sp>
        <p:nvSpPr>
          <p:cNvPr id="6" name="Google Shape;178;p27">
            <a:extLst>
              <a:ext uri="{FF2B5EF4-FFF2-40B4-BE49-F238E27FC236}">
                <a16:creationId xmlns:a16="http://schemas.microsoft.com/office/drawing/2014/main" id="{4FBD4E36-766B-3993-D9AE-17583A7BD932}"/>
              </a:ext>
            </a:extLst>
          </p:cNvPr>
          <p:cNvSpPr txBox="1">
            <a:spLocks noGrp="1"/>
          </p:cNvSpPr>
          <p:nvPr>
            <p:ph type="title"/>
          </p:nvPr>
        </p:nvSpPr>
        <p:spPr>
          <a:xfrm>
            <a:off x="1111954" y="267245"/>
            <a:ext cx="6920089" cy="572663"/>
          </a:xfrm>
          <a:prstGeom prst="rect">
            <a:avLst/>
          </a:prstGeom>
          <a:noFill/>
          <a:ln>
            <a:noFill/>
          </a:ln>
        </p:spPr>
        <p:txBody>
          <a:bodyPr spcFirstLastPara="1" wrap="square" lIns="91425" tIns="91425" rIns="91425" bIns="91425" anchor="t" anchorCtr="0">
            <a:normAutofit fontScale="90000"/>
          </a:bodyPr>
          <a:lstStyle/>
          <a:p>
            <a:pPr marL="0" marR="0" lvl="0" indent="0" algn="ctr" rtl="0">
              <a:lnSpc>
                <a:spcPct val="100000"/>
              </a:lnSpc>
              <a:spcBef>
                <a:spcPts val="0"/>
              </a:spcBef>
              <a:spcAft>
                <a:spcPts val="0"/>
              </a:spcAft>
              <a:buClr>
                <a:schemeClr val="dk1"/>
              </a:buClr>
              <a:buSzPct val="102563"/>
              <a:buFont typeface="Arial"/>
              <a:buNone/>
            </a:pPr>
            <a:r>
              <a:rPr lang="pt-BR" b="1" dirty="0">
                <a:sym typeface="Alegreya"/>
              </a:rPr>
              <a:t>Impactos</a:t>
            </a:r>
            <a:r>
              <a:rPr lang="pt-BR" b="1" dirty="0">
                <a:solidFill>
                  <a:srgbClr val="274E13"/>
                </a:solidFill>
                <a:latin typeface="Alegreya"/>
                <a:ea typeface="Alegreya"/>
                <a:cs typeface="Alegreya"/>
                <a:sym typeface="Alegreya"/>
              </a:rPr>
              <a:t> </a:t>
            </a:r>
            <a:r>
              <a:rPr lang="pt-BR" b="1" dirty="0">
                <a:sym typeface="Alegreya"/>
              </a:rPr>
              <a:t>das eólicas: criação de animais</a:t>
            </a:r>
            <a:endParaRPr b="1" dirty="0">
              <a:sym typeface="Alegreya"/>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Gráfico, Gráfico de barras&#10;&#10;O conteúdo gerado por IA pode estar incorreto.">
            <a:extLst>
              <a:ext uri="{FF2B5EF4-FFF2-40B4-BE49-F238E27FC236}">
                <a16:creationId xmlns:a16="http://schemas.microsoft.com/office/drawing/2014/main" id="{3C13A75C-59EA-9319-637F-0CEE3D5D1C4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5850" y="1764030"/>
            <a:ext cx="8832300" cy="2309858"/>
          </a:xfrm>
          <a:prstGeom prst="rect">
            <a:avLst/>
          </a:prstGeom>
          <a:noFill/>
          <a:ln>
            <a:noFill/>
          </a:ln>
        </p:spPr>
      </p:pic>
      <p:sp>
        <p:nvSpPr>
          <p:cNvPr id="5" name="Google Shape;178;p27">
            <a:extLst>
              <a:ext uri="{FF2B5EF4-FFF2-40B4-BE49-F238E27FC236}">
                <a16:creationId xmlns:a16="http://schemas.microsoft.com/office/drawing/2014/main" id="{440658EC-DF1A-5C8B-B174-3D8ECDFD920E}"/>
              </a:ext>
            </a:extLst>
          </p:cNvPr>
          <p:cNvSpPr txBox="1">
            <a:spLocks noGrp="1"/>
          </p:cNvSpPr>
          <p:nvPr>
            <p:ph type="title"/>
          </p:nvPr>
        </p:nvSpPr>
        <p:spPr>
          <a:xfrm>
            <a:off x="1111954" y="267245"/>
            <a:ext cx="6920089" cy="572663"/>
          </a:xfrm>
          <a:prstGeom prst="rect">
            <a:avLst/>
          </a:prstGeom>
          <a:noFill/>
          <a:ln>
            <a:noFill/>
          </a:ln>
        </p:spPr>
        <p:txBody>
          <a:bodyPr spcFirstLastPara="1" wrap="square" lIns="91425" tIns="91425" rIns="91425" bIns="91425" anchor="t" anchorCtr="0">
            <a:normAutofit fontScale="90000"/>
          </a:bodyPr>
          <a:lstStyle/>
          <a:p>
            <a:pPr marL="0" marR="0" lvl="0" indent="0" algn="ctr" rtl="0">
              <a:lnSpc>
                <a:spcPct val="100000"/>
              </a:lnSpc>
              <a:spcBef>
                <a:spcPts val="0"/>
              </a:spcBef>
              <a:spcAft>
                <a:spcPts val="0"/>
              </a:spcAft>
              <a:buClr>
                <a:schemeClr val="dk1"/>
              </a:buClr>
              <a:buSzPct val="102563"/>
              <a:buFont typeface="Arial"/>
              <a:buNone/>
            </a:pPr>
            <a:r>
              <a:rPr lang="pt-BR" b="1" dirty="0">
                <a:sym typeface="Alegreya"/>
              </a:rPr>
              <a:t>Impactos</a:t>
            </a:r>
            <a:r>
              <a:rPr lang="pt-BR" b="1" dirty="0">
                <a:solidFill>
                  <a:srgbClr val="274E13"/>
                </a:solidFill>
                <a:latin typeface="Alegreya"/>
                <a:ea typeface="Alegreya"/>
                <a:cs typeface="Alegreya"/>
                <a:sym typeface="Alegreya"/>
              </a:rPr>
              <a:t> </a:t>
            </a:r>
            <a:r>
              <a:rPr lang="pt-BR" b="1" dirty="0">
                <a:sym typeface="Alegreya"/>
              </a:rPr>
              <a:t>das eólicas: Agricultura</a:t>
            </a:r>
            <a:endParaRPr b="1" dirty="0">
              <a:sym typeface="Alegreya"/>
            </a:endParaRPr>
          </a:p>
        </p:txBody>
      </p:sp>
      <p:sp>
        <p:nvSpPr>
          <p:cNvPr id="6" name="CaixaDeTexto 5">
            <a:extLst>
              <a:ext uri="{FF2B5EF4-FFF2-40B4-BE49-F238E27FC236}">
                <a16:creationId xmlns:a16="http://schemas.microsoft.com/office/drawing/2014/main" id="{91AAEC56-1E9A-87D5-FD81-52318BA310F3}"/>
              </a:ext>
            </a:extLst>
          </p:cNvPr>
          <p:cNvSpPr txBox="1"/>
          <p:nvPr/>
        </p:nvSpPr>
        <p:spPr>
          <a:xfrm>
            <a:off x="6592711" y="4632164"/>
            <a:ext cx="2438400" cy="248658"/>
          </a:xfrm>
          <a:prstGeom prst="rect">
            <a:avLst/>
          </a:prstGeom>
          <a:noFill/>
        </p:spPr>
        <p:txBody>
          <a:bodyPr wrap="square">
            <a:spAutoFit/>
          </a:bodyPr>
          <a:lstStyle/>
          <a:p>
            <a:pPr algn="r">
              <a:lnSpc>
                <a:spcPct val="107000"/>
              </a:lnSpc>
              <a:spcAft>
                <a:spcPts val="600"/>
              </a:spcAft>
              <a:buNone/>
            </a:pPr>
            <a:r>
              <a:rPr lang="pt-BR" sz="1000" kern="100" dirty="0">
                <a:effectLst/>
                <a:latin typeface="Arial" panose="020B0604020202020204" pitchFamily="34" charset="0"/>
                <a:ea typeface="Calibri" panose="020F0502020204030204" pitchFamily="34" charset="0"/>
                <a:cs typeface="Times New Roman" panose="02020603050405020304" pitchFamily="18" charset="0"/>
              </a:rPr>
              <a:t>Fonte: Dados da pesquisa (202</a:t>
            </a:r>
            <a:r>
              <a:rPr lang="pt-BR" sz="1000" kern="100" dirty="0">
                <a:latin typeface="Arial" panose="020B0604020202020204" pitchFamily="34" charset="0"/>
                <a:ea typeface="Calibri" panose="020F0502020204030204" pitchFamily="34" charset="0"/>
                <a:cs typeface="Times New Roman" panose="02020603050405020304" pitchFamily="18" charset="0"/>
              </a:rPr>
              <a:t>5</a:t>
            </a:r>
            <a:r>
              <a:rPr lang="pt-BR" sz="1000" kern="100" dirty="0">
                <a:effectLst/>
                <a:latin typeface="Arial" panose="020B0604020202020204" pitchFamily="34" charset="0"/>
                <a:ea typeface="Calibri" panose="020F0502020204030204" pitchFamily="34" charset="0"/>
                <a:cs typeface="Times New Roman" panose="02020603050405020304" pitchFamily="18" charset="0"/>
              </a:rPr>
              <a:t>).</a:t>
            </a:r>
            <a:endParaRPr lang="pt-BR" sz="1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18956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Gráfico, Gráfico de barras&#10;&#10;O conteúdo gerado por IA pode estar incorreto.">
            <a:extLst>
              <a:ext uri="{FF2B5EF4-FFF2-40B4-BE49-F238E27FC236}">
                <a16:creationId xmlns:a16="http://schemas.microsoft.com/office/drawing/2014/main" id="{CC988A53-666B-95F6-1087-19C923C57BA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0222" y="943609"/>
            <a:ext cx="6524978" cy="3872695"/>
          </a:xfrm>
          <a:prstGeom prst="rect">
            <a:avLst/>
          </a:prstGeom>
          <a:noFill/>
          <a:ln>
            <a:noFill/>
          </a:ln>
        </p:spPr>
      </p:pic>
      <p:sp>
        <p:nvSpPr>
          <p:cNvPr id="5" name="Google Shape;178;p27">
            <a:extLst>
              <a:ext uri="{FF2B5EF4-FFF2-40B4-BE49-F238E27FC236}">
                <a16:creationId xmlns:a16="http://schemas.microsoft.com/office/drawing/2014/main" id="{2A8481E6-BE96-D1FB-C6D9-3C41AB816053}"/>
              </a:ext>
            </a:extLst>
          </p:cNvPr>
          <p:cNvSpPr txBox="1">
            <a:spLocks noGrp="1"/>
          </p:cNvSpPr>
          <p:nvPr>
            <p:ph type="title"/>
          </p:nvPr>
        </p:nvSpPr>
        <p:spPr>
          <a:xfrm>
            <a:off x="1111954" y="267245"/>
            <a:ext cx="6920089" cy="572663"/>
          </a:xfrm>
          <a:prstGeom prst="rect">
            <a:avLst/>
          </a:prstGeom>
          <a:noFill/>
          <a:ln>
            <a:noFill/>
          </a:ln>
        </p:spPr>
        <p:txBody>
          <a:bodyPr spcFirstLastPara="1" wrap="square" lIns="91425" tIns="91425" rIns="91425" bIns="91425" anchor="t" anchorCtr="0">
            <a:normAutofit fontScale="90000"/>
          </a:bodyPr>
          <a:lstStyle/>
          <a:p>
            <a:pPr marL="0" marR="0" lvl="0" indent="0" algn="ctr" rtl="0">
              <a:lnSpc>
                <a:spcPct val="100000"/>
              </a:lnSpc>
              <a:spcBef>
                <a:spcPts val="0"/>
              </a:spcBef>
              <a:spcAft>
                <a:spcPts val="0"/>
              </a:spcAft>
              <a:buClr>
                <a:schemeClr val="dk1"/>
              </a:buClr>
              <a:buSzPct val="102563"/>
              <a:buFont typeface="Arial"/>
              <a:buNone/>
            </a:pPr>
            <a:r>
              <a:rPr lang="pt-BR" b="1" dirty="0">
                <a:sym typeface="Alegreya"/>
              </a:rPr>
              <a:t>Impactos</a:t>
            </a:r>
            <a:r>
              <a:rPr lang="pt-BR" b="1" dirty="0">
                <a:solidFill>
                  <a:srgbClr val="274E13"/>
                </a:solidFill>
                <a:latin typeface="Alegreya"/>
                <a:ea typeface="Alegreya"/>
                <a:cs typeface="Alegreya"/>
                <a:sym typeface="Alegreya"/>
              </a:rPr>
              <a:t> </a:t>
            </a:r>
            <a:r>
              <a:rPr lang="pt-BR" b="1" dirty="0">
                <a:sym typeface="Alegreya"/>
              </a:rPr>
              <a:t>das eólicas: Ecossistema local</a:t>
            </a:r>
            <a:endParaRPr b="1" dirty="0">
              <a:sym typeface="Alegreya"/>
            </a:endParaRPr>
          </a:p>
        </p:txBody>
      </p:sp>
      <p:sp>
        <p:nvSpPr>
          <p:cNvPr id="6" name="CaixaDeTexto 5">
            <a:extLst>
              <a:ext uri="{FF2B5EF4-FFF2-40B4-BE49-F238E27FC236}">
                <a16:creationId xmlns:a16="http://schemas.microsoft.com/office/drawing/2014/main" id="{6B723325-CB0A-D42D-E53D-D435B7A5D622}"/>
              </a:ext>
            </a:extLst>
          </p:cNvPr>
          <p:cNvSpPr txBox="1"/>
          <p:nvPr/>
        </p:nvSpPr>
        <p:spPr>
          <a:xfrm>
            <a:off x="6592711" y="4632164"/>
            <a:ext cx="2438400" cy="248658"/>
          </a:xfrm>
          <a:prstGeom prst="rect">
            <a:avLst/>
          </a:prstGeom>
          <a:noFill/>
        </p:spPr>
        <p:txBody>
          <a:bodyPr wrap="square">
            <a:spAutoFit/>
          </a:bodyPr>
          <a:lstStyle/>
          <a:p>
            <a:pPr algn="r">
              <a:lnSpc>
                <a:spcPct val="107000"/>
              </a:lnSpc>
              <a:spcAft>
                <a:spcPts val="600"/>
              </a:spcAft>
              <a:buNone/>
            </a:pPr>
            <a:r>
              <a:rPr lang="pt-BR" sz="1000" kern="100" dirty="0">
                <a:effectLst/>
                <a:latin typeface="Arial" panose="020B0604020202020204" pitchFamily="34" charset="0"/>
                <a:ea typeface="Calibri" panose="020F0502020204030204" pitchFamily="34" charset="0"/>
                <a:cs typeface="Times New Roman" panose="02020603050405020304" pitchFamily="18" charset="0"/>
              </a:rPr>
              <a:t>Fonte: Dados da pesquisa (202</a:t>
            </a:r>
            <a:r>
              <a:rPr lang="pt-BR" sz="1000" kern="100" dirty="0">
                <a:latin typeface="Arial" panose="020B0604020202020204" pitchFamily="34" charset="0"/>
                <a:ea typeface="Calibri" panose="020F0502020204030204" pitchFamily="34" charset="0"/>
                <a:cs typeface="Times New Roman" panose="02020603050405020304" pitchFamily="18" charset="0"/>
              </a:rPr>
              <a:t>5</a:t>
            </a:r>
            <a:r>
              <a:rPr lang="pt-BR" sz="1000" kern="100" dirty="0">
                <a:effectLst/>
                <a:latin typeface="Arial" panose="020B0604020202020204" pitchFamily="34" charset="0"/>
                <a:ea typeface="Calibri" panose="020F0502020204030204" pitchFamily="34" charset="0"/>
                <a:cs typeface="Times New Roman" panose="02020603050405020304" pitchFamily="18" charset="0"/>
              </a:rPr>
              <a:t>).</a:t>
            </a:r>
            <a:endParaRPr lang="pt-BR" sz="1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721162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30"/>
          <p:cNvSpPr txBox="1">
            <a:spLocks noGrp="1"/>
          </p:cNvSpPr>
          <p:nvPr>
            <p:ph type="title"/>
          </p:nvPr>
        </p:nvSpPr>
        <p:spPr>
          <a:xfrm>
            <a:off x="444228" y="3492070"/>
            <a:ext cx="2547808" cy="934455"/>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990"/>
              <a:buNone/>
            </a:pPr>
            <a:r>
              <a:rPr lang="pt-BR" sz="2000">
                <a:solidFill>
                  <a:schemeClr val="dk1"/>
                </a:solidFill>
              </a:rPr>
              <a:t>Percebem alterações na água </a:t>
            </a:r>
            <a:endParaRPr sz="2400">
              <a:solidFill>
                <a:schemeClr val="dk1"/>
              </a:solidFill>
            </a:endParaRPr>
          </a:p>
        </p:txBody>
      </p:sp>
      <p:pic>
        <p:nvPicPr>
          <p:cNvPr id="199" name="Google Shape;199;p30" title="Gráfico"/>
          <p:cNvPicPr preferRelativeResize="0"/>
          <p:nvPr/>
        </p:nvPicPr>
        <p:blipFill rotWithShape="1">
          <a:blip r:embed="rId3">
            <a:alphaModFix/>
          </a:blip>
          <a:srcRect/>
          <a:stretch/>
        </p:blipFill>
        <p:spPr>
          <a:xfrm>
            <a:off x="3575550" y="1453350"/>
            <a:ext cx="5443199" cy="3371461"/>
          </a:xfrm>
          <a:prstGeom prst="rect">
            <a:avLst/>
          </a:prstGeom>
          <a:noFill/>
          <a:ln>
            <a:noFill/>
          </a:ln>
        </p:spPr>
      </p:pic>
      <p:sp>
        <p:nvSpPr>
          <p:cNvPr id="200" name="Google Shape;200;p30"/>
          <p:cNvSpPr/>
          <p:nvPr/>
        </p:nvSpPr>
        <p:spPr>
          <a:xfrm>
            <a:off x="1265945" y="1301159"/>
            <a:ext cx="2208237" cy="2541181"/>
          </a:xfrm>
          <a:prstGeom prst="rightArrow">
            <a:avLst>
              <a:gd name="adj1" fmla="val 50000"/>
              <a:gd name="adj2" fmla="val 50000"/>
            </a:avLst>
          </a:prstGeom>
          <a:solidFill>
            <a:schemeClr val="accent1"/>
          </a:solidFill>
          <a:ln w="25400" cap="flat" cmpd="sng">
            <a:solidFill>
              <a:srgbClr val="1B386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pt-BR" sz="4000" b="1" i="0" u="none" strike="noStrike" cap="none">
                <a:solidFill>
                  <a:schemeClr val="dk1"/>
                </a:solidFill>
                <a:latin typeface="Arial"/>
                <a:ea typeface="Arial"/>
                <a:cs typeface="Arial"/>
                <a:sym typeface="Arial"/>
              </a:rPr>
              <a:t>46%</a:t>
            </a:r>
            <a:endParaRPr/>
          </a:p>
        </p:txBody>
      </p:sp>
      <p:sp>
        <p:nvSpPr>
          <p:cNvPr id="201" name="Google Shape;201;p30"/>
          <p:cNvSpPr txBox="1"/>
          <p:nvPr/>
        </p:nvSpPr>
        <p:spPr>
          <a:xfrm>
            <a:off x="444228" y="318689"/>
            <a:ext cx="5166218" cy="483901"/>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72"/>
              <a:buFont typeface="Arial"/>
              <a:buNone/>
            </a:pPr>
            <a:r>
              <a:rPr lang="pt-BR" sz="2800" b="1">
                <a:solidFill>
                  <a:srgbClr val="274E13"/>
                </a:solidFill>
                <a:latin typeface="Alegreya"/>
                <a:ea typeface="Alegreya"/>
                <a:cs typeface="Alegreya"/>
                <a:sym typeface="Alegreya"/>
              </a:rPr>
              <a:t>Alterações na água </a:t>
            </a:r>
            <a:endParaRPr sz="2800" b="1">
              <a:solidFill>
                <a:srgbClr val="274E13"/>
              </a:solidFill>
              <a:latin typeface="Alegreya"/>
              <a:ea typeface="Alegreya"/>
              <a:cs typeface="Alegreya"/>
              <a:sym typeface="Alegreya"/>
            </a:endParaRPr>
          </a:p>
        </p:txBody>
      </p:sp>
      <p:sp>
        <p:nvSpPr>
          <p:cNvPr id="2" name="CaixaDeTexto 1">
            <a:extLst>
              <a:ext uri="{FF2B5EF4-FFF2-40B4-BE49-F238E27FC236}">
                <a16:creationId xmlns:a16="http://schemas.microsoft.com/office/drawing/2014/main" id="{0BDB7A32-DD72-826B-3632-E3881E61ADF9}"/>
              </a:ext>
            </a:extLst>
          </p:cNvPr>
          <p:cNvSpPr txBox="1"/>
          <p:nvPr/>
        </p:nvSpPr>
        <p:spPr>
          <a:xfrm>
            <a:off x="6592711" y="4632164"/>
            <a:ext cx="2438400" cy="248658"/>
          </a:xfrm>
          <a:prstGeom prst="rect">
            <a:avLst/>
          </a:prstGeom>
          <a:noFill/>
        </p:spPr>
        <p:txBody>
          <a:bodyPr wrap="square">
            <a:spAutoFit/>
          </a:bodyPr>
          <a:lstStyle/>
          <a:p>
            <a:pPr algn="r">
              <a:lnSpc>
                <a:spcPct val="107000"/>
              </a:lnSpc>
              <a:spcAft>
                <a:spcPts val="600"/>
              </a:spcAft>
              <a:buNone/>
            </a:pPr>
            <a:r>
              <a:rPr lang="pt-BR" sz="1000" kern="100" dirty="0">
                <a:effectLst/>
                <a:latin typeface="Arial" panose="020B0604020202020204" pitchFamily="34" charset="0"/>
                <a:ea typeface="Calibri" panose="020F0502020204030204" pitchFamily="34" charset="0"/>
                <a:cs typeface="Times New Roman" panose="02020603050405020304" pitchFamily="18" charset="0"/>
              </a:rPr>
              <a:t>Fonte: Dados da pesquisa (2023).</a:t>
            </a:r>
            <a:endParaRPr lang="pt-BR" sz="1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183" name="Google Shape;183;p28"/>
          <p:cNvPicPr preferRelativeResize="0"/>
          <p:nvPr/>
        </p:nvPicPr>
        <p:blipFill rotWithShape="1">
          <a:blip r:embed="rId3">
            <a:alphaModFix/>
          </a:blip>
          <a:srcRect/>
          <a:stretch/>
        </p:blipFill>
        <p:spPr>
          <a:xfrm>
            <a:off x="531628" y="276447"/>
            <a:ext cx="7921256" cy="4582631"/>
          </a:xfrm>
          <a:prstGeom prst="rect">
            <a:avLst/>
          </a:prstGeom>
          <a:noFill/>
          <a:ln>
            <a:noFill/>
          </a:ln>
        </p:spPr>
      </p:pic>
      <p:sp>
        <p:nvSpPr>
          <p:cNvPr id="2" name="CaixaDeTexto 1">
            <a:extLst>
              <a:ext uri="{FF2B5EF4-FFF2-40B4-BE49-F238E27FC236}">
                <a16:creationId xmlns:a16="http://schemas.microsoft.com/office/drawing/2014/main" id="{981B62AE-01AF-E0B6-89E8-2F729EF9E1CD}"/>
              </a:ext>
            </a:extLst>
          </p:cNvPr>
          <p:cNvSpPr txBox="1"/>
          <p:nvPr/>
        </p:nvSpPr>
        <p:spPr>
          <a:xfrm>
            <a:off x="6592711" y="4632164"/>
            <a:ext cx="2438400" cy="248658"/>
          </a:xfrm>
          <a:prstGeom prst="rect">
            <a:avLst/>
          </a:prstGeom>
          <a:noFill/>
        </p:spPr>
        <p:txBody>
          <a:bodyPr wrap="square">
            <a:spAutoFit/>
          </a:bodyPr>
          <a:lstStyle/>
          <a:p>
            <a:pPr algn="r">
              <a:lnSpc>
                <a:spcPct val="107000"/>
              </a:lnSpc>
              <a:spcAft>
                <a:spcPts val="600"/>
              </a:spcAft>
              <a:buNone/>
            </a:pPr>
            <a:r>
              <a:rPr lang="pt-BR" sz="1000" kern="100" dirty="0">
                <a:effectLst/>
                <a:latin typeface="Arial" panose="020B0604020202020204" pitchFamily="34" charset="0"/>
                <a:ea typeface="Calibri" panose="020F0502020204030204" pitchFamily="34" charset="0"/>
                <a:cs typeface="Times New Roman" panose="02020603050405020304" pitchFamily="18" charset="0"/>
              </a:rPr>
              <a:t>Fonte: Dados da pesquisa (2023).</a:t>
            </a:r>
            <a:endParaRPr lang="pt-BR" sz="1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147337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31"/>
          <p:cNvSpPr/>
          <p:nvPr/>
        </p:nvSpPr>
        <p:spPr>
          <a:xfrm>
            <a:off x="3402419" y="0"/>
            <a:ext cx="5741700" cy="5143500"/>
          </a:xfrm>
          <a:prstGeom prst="rect">
            <a:avLst/>
          </a:prstGeom>
          <a:solidFill>
            <a:srgbClr val="C8D2D6"/>
          </a:solidFill>
          <a:ln w="25400" cap="flat" cmpd="sng">
            <a:solidFill>
              <a:srgbClr val="1B386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07" name="Google Shape;207;p31"/>
          <p:cNvSpPr txBox="1">
            <a:spLocks noGrp="1"/>
          </p:cNvSpPr>
          <p:nvPr>
            <p:ph type="title"/>
          </p:nvPr>
        </p:nvSpPr>
        <p:spPr>
          <a:xfrm>
            <a:off x="4126113" y="1382233"/>
            <a:ext cx="4749300" cy="2057100"/>
          </a:xfrm>
          <a:prstGeom prst="rect">
            <a:avLst/>
          </a:prstGeom>
          <a:noFill/>
          <a:ln>
            <a:noFill/>
          </a:ln>
        </p:spPr>
        <p:txBody>
          <a:bodyPr spcFirstLastPara="1" wrap="square" lIns="91425" tIns="91425" rIns="91425" bIns="91425" anchor="t" anchorCtr="0">
            <a:noAutofit/>
          </a:bodyPr>
          <a:lstStyle/>
          <a:p>
            <a:pPr lvl="0">
              <a:buSzPts val="2872"/>
            </a:pPr>
            <a:r>
              <a:rPr lang="pt-BR" sz="4400" b="1" dirty="0"/>
              <a:t>RESULTADOS </a:t>
            </a:r>
            <a:r>
              <a:rPr lang="pt-BR" sz="4100" b="1" dirty="0">
                <a:solidFill>
                  <a:srgbClr val="274E13"/>
                </a:solidFill>
                <a:latin typeface="Alegreya"/>
                <a:ea typeface="Alegreya"/>
                <a:cs typeface="Alegreya"/>
                <a:sym typeface="Alegreya"/>
              </a:rPr>
              <a:t>Impactos na saúde</a:t>
            </a:r>
            <a:endParaRPr sz="4900" dirty="0"/>
          </a:p>
        </p:txBody>
      </p:sp>
      <p:pic>
        <p:nvPicPr>
          <p:cNvPr id="208" name="Google Shape;208;p31" descr="Uma imagem contendo ao ar livre, edifício, homem, rua&#10;&#10;Descrição gerada automaticamente"/>
          <p:cNvPicPr preferRelativeResize="0"/>
          <p:nvPr/>
        </p:nvPicPr>
        <p:blipFill rotWithShape="1">
          <a:blip r:embed="rId3">
            <a:alphaModFix/>
          </a:blip>
          <a:srcRect/>
          <a:stretch/>
        </p:blipFill>
        <p:spPr>
          <a:xfrm>
            <a:off x="0" y="0"/>
            <a:ext cx="3857625" cy="51435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1CB1940-C112-2CA3-CF6C-C98EC974A735}"/>
              </a:ext>
            </a:extLst>
          </p:cNvPr>
          <p:cNvSpPr>
            <a:spLocks noGrp="1"/>
          </p:cNvSpPr>
          <p:nvPr>
            <p:ph type="title"/>
          </p:nvPr>
        </p:nvSpPr>
        <p:spPr>
          <a:xfrm>
            <a:off x="762000" y="293104"/>
            <a:ext cx="7923544" cy="538502"/>
          </a:xfrm>
        </p:spPr>
        <p:txBody>
          <a:bodyPr>
            <a:noAutofit/>
          </a:bodyPr>
          <a:lstStyle/>
          <a:p>
            <a:r>
              <a:rPr lang="pt-BR" altLang="pt-BR" sz="2400" dirty="0">
                <a:solidFill>
                  <a:schemeClr val="tx1"/>
                </a:solidFill>
                <a:latin typeface="Arial" panose="020B0604020202020204" pitchFamily="34" charset="0"/>
                <a:ea typeface="Calibri" panose="020F0502020204030204" pitchFamily="34" charset="0"/>
                <a:cs typeface="Arial" panose="020B0604020202020204" pitchFamily="34" charset="0"/>
              </a:rPr>
              <a:t>Problemas de sa</a:t>
            </a:r>
            <a:r>
              <a:rPr lang="pt-BR" altLang="pt-BR" sz="2400" dirty="0">
                <a:solidFill>
                  <a:schemeClr val="tx1"/>
                </a:solidFill>
                <a:latin typeface="Calibri" panose="020F0502020204030204" pitchFamily="34" charset="0"/>
                <a:ea typeface="Calibri" panose="020F0502020204030204" pitchFamily="34" charset="0"/>
                <a:cs typeface="Arial" panose="020B0604020202020204" pitchFamily="34" charset="0"/>
              </a:rPr>
              <a:t>ú</a:t>
            </a:r>
            <a:r>
              <a:rPr lang="pt-BR" altLang="pt-BR" sz="2400" dirty="0">
                <a:solidFill>
                  <a:schemeClr val="tx1"/>
                </a:solidFill>
                <a:latin typeface="Arial" panose="020B0604020202020204" pitchFamily="34" charset="0"/>
                <a:ea typeface="Calibri" panose="020F0502020204030204" pitchFamily="34" charset="0"/>
                <a:cs typeface="Arial" panose="020B0604020202020204" pitchFamily="34" charset="0"/>
              </a:rPr>
              <a:t>de decorrentes do conv</a:t>
            </a:r>
            <a:r>
              <a:rPr lang="pt-BR" altLang="pt-BR" sz="2400" dirty="0">
                <a:solidFill>
                  <a:schemeClr val="tx1"/>
                </a:solidFill>
                <a:latin typeface="Calibri" panose="020F0502020204030204" pitchFamily="34" charset="0"/>
                <a:ea typeface="Calibri" panose="020F0502020204030204" pitchFamily="34" charset="0"/>
                <a:cs typeface="Arial" panose="020B0604020202020204" pitchFamily="34" charset="0"/>
              </a:rPr>
              <a:t>í</a:t>
            </a:r>
            <a:r>
              <a:rPr lang="pt-BR" altLang="pt-BR" sz="2400" dirty="0">
                <a:solidFill>
                  <a:schemeClr val="tx1"/>
                </a:solidFill>
                <a:latin typeface="Arial" panose="020B0604020202020204" pitchFamily="34" charset="0"/>
                <a:ea typeface="Calibri" panose="020F0502020204030204" pitchFamily="34" charset="0"/>
                <a:cs typeface="Arial" panose="020B0604020202020204" pitchFamily="34" charset="0"/>
              </a:rPr>
              <a:t>vio com os aerogeradores</a:t>
            </a:r>
            <a:endParaRPr lang="pt-BR" sz="2400" dirty="0"/>
          </a:p>
        </p:txBody>
      </p:sp>
      <p:graphicFrame>
        <p:nvGraphicFramePr>
          <p:cNvPr id="5" name="Tabela 4">
            <a:extLst>
              <a:ext uri="{FF2B5EF4-FFF2-40B4-BE49-F238E27FC236}">
                <a16:creationId xmlns:a16="http://schemas.microsoft.com/office/drawing/2014/main" id="{306416E1-416A-823C-A4AA-83D51CB8AD40}"/>
              </a:ext>
            </a:extLst>
          </p:cNvPr>
          <p:cNvGraphicFramePr>
            <a:graphicFrameLocks noGrp="1"/>
          </p:cNvGraphicFramePr>
          <p:nvPr>
            <p:extLst>
              <p:ext uri="{D42A27DB-BD31-4B8C-83A1-F6EECF244321}">
                <p14:modId xmlns:p14="http://schemas.microsoft.com/office/powerpoint/2010/main" val="2501686888"/>
              </p:ext>
            </p:extLst>
          </p:nvPr>
        </p:nvGraphicFramePr>
        <p:xfrm>
          <a:off x="655541" y="994523"/>
          <a:ext cx="7832917" cy="3855873"/>
        </p:xfrm>
        <a:graphic>
          <a:graphicData uri="http://schemas.openxmlformats.org/drawingml/2006/table">
            <a:tbl>
              <a:tblPr firstRow="1" firstCol="1" bandRow="1">
                <a:tableStyleId>{5C22544A-7EE6-4342-B048-85BDC9FD1C3A}</a:tableStyleId>
              </a:tblPr>
              <a:tblGrid>
                <a:gridCol w="4106204">
                  <a:extLst>
                    <a:ext uri="{9D8B030D-6E8A-4147-A177-3AD203B41FA5}">
                      <a16:colId xmlns:a16="http://schemas.microsoft.com/office/drawing/2014/main" val="1061462448"/>
                    </a:ext>
                  </a:extLst>
                </a:gridCol>
                <a:gridCol w="1949665">
                  <a:extLst>
                    <a:ext uri="{9D8B030D-6E8A-4147-A177-3AD203B41FA5}">
                      <a16:colId xmlns:a16="http://schemas.microsoft.com/office/drawing/2014/main" val="470212965"/>
                    </a:ext>
                  </a:extLst>
                </a:gridCol>
                <a:gridCol w="1777048">
                  <a:extLst>
                    <a:ext uri="{9D8B030D-6E8A-4147-A177-3AD203B41FA5}">
                      <a16:colId xmlns:a16="http://schemas.microsoft.com/office/drawing/2014/main" val="2229848168"/>
                    </a:ext>
                  </a:extLst>
                </a:gridCol>
              </a:tblGrid>
              <a:tr h="481073">
                <a:tc>
                  <a:txBody>
                    <a:bodyPr/>
                    <a:lstStyle/>
                    <a:p>
                      <a:pPr>
                        <a:lnSpc>
                          <a:spcPct val="107000"/>
                        </a:lnSpc>
                        <a:spcAft>
                          <a:spcPts val="800"/>
                        </a:spcAft>
                        <a:buNone/>
                      </a:pPr>
                      <a:r>
                        <a:rPr lang="pt-BR" sz="1800" kern="100" dirty="0">
                          <a:effectLst/>
                        </a:rPr>
                        <a:t>Sintoma</a:t>
                      </a:r>
                      <a:endParaRPr lang="pt-BR"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buNone/>
                      </a:pPr>
                      <a:r>
                        <a:rPr lang="pt-BR" sz="1800" kern="100" dirty="0">
                          <a:effectLst/>
                        </a:rPr>
                        <a:t>Frequência</a:t>
                      </a:r>
                      <a:endParaRPr lang="pt-BR"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buNone/>
                      </a:pPr>
                      <a:r>
                        <a:rPr lang="pt-BR" sz="1800" kern="100" dirty="0">
                          <a:effectLst/>
                        </a:rPr>
                        <a:t>Percentual (%)</a:t>
                      </a:r>
                      <a:endParaRPr lang="pt-BR"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96679386"/>
                  </a:ext>
                </a:extLst>
              </a:tr>
              <a:tr h="234317">
                <a:tc>
                  <a:txBody>
                    <a:bodyPr/>
                    <a:lstStyle/>
                    <a:p>
                      <a:pPr>
                        <a:lnSpc>
                          <a:spcPct val="107000"/>
                        </a:lnSpc>
                        <a:spcAft>
                          <a:spcPts val="800"/>
                        </a:spcAft>
                        <a:buNone/>
                      </a:pPr>
                      <a:r>
                        <a:rPr lang="pt-BR" sz="1600" kern="100" dirty="0">
                          <a:effectLst/>
                        </a:rPr>
                        <a:t>ESTRESSE</a:t>
                      </a:r>
                      <a:endParaRPr lang="pt-BR"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buNone/>
                      </a:pPr>
                      <a:r>
                        <a:rPr lang="pt-BR" sz="1800" kern="100" dirty="0">
                          <a:effectLst/>
                        </a:rPr>
                        <a:t>34</a:t>
                      </a:r>
                      <a:endParaRPr lang="pt-BR"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buNone/>
                      </a:pPr>
                      <a:r>
                        <a:rPr lang="pt-BR" sz="1800" kern="100">
                          <a:effectLst/>
                        </a:rPr>
                        <a:t>77.3</a:t>
                      </a:r>
                      <a:endParaRPr lang="pt-BR"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19885135"/>
                  </a:ext>
                </a:extLst>
              </a:tr>
              <a:tr h="425647">
                <a:tc>
                  <a:txBody>
                    <a:bodyPr/>
                    <a:lstStyle/>
                    <a:p>
                      <a:pPr>
                        <a:lnSpc>
                          <a:spcPct val="107000"/>
                        </a:lnSpc>
                        <a:spcAft>
                          <a:spcPts val="800"/>
                        </a:spcAft>
                        <a:buNone/>
                      </a:pPr>
                      <a:r>
                        <a:rPr lang="pt-BR" sz="1600" kern="100">
                          <a:effectLst/>
                        </a:rPr>
                        <a:t>PERDA DA QUALIDADE DO SONO</a:t>
                      </a:r>
                      <a:endParaRPr lang="pt-BR"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buNone/>
                      </a:pPr>
                      <a:r>
                        <a:rPr lang="pt-BR" sz="1800" kern="100">
                          <a:effectLst/>
                        </a:rPr>
                        <a:t>33</a:t>
                      </a:r>
                      <a:endParaRPr lang="pt-BR"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buNone/>
                      </a:pPr>
                      <a:r>
                        <a:rPr lang="pt-BR" sz="1800" kern="100">
                          <a:effectLst/>
                        </a:rPr>
                        <a:t>75.0</a:t>
                      </a:r>
                      <a:endParaRPr lang="pt-BR"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26283176"/>
                  </a:ext>
                </a:extLst>
              </a:tr>
              <a:tr h="234317">
                <a:tc>
                  <a:txBody>
                    <a:bodyPr/>
                    <a:lstStyle/>
                    <a:p>
                      <a:pPr>
                        <a:lnSpc>
                          <a:spcPct val="107000"/>
                        </a:lnSpc>
                        <a:spcAft>
                          <a:spcPts val="800"/>
                        </a:spcAft>
                        <a:buNone/>
                      </a:pPr>
                      <a:r>
                        <a:rPr lang="pt-BR" sz="1600" kern="100" dirty="0">
                          <a:effectLst/>
                        </a:rPr>
                        <a:t>INSÔNIA</a:t>
                      </a:r>
                      <a:endParaRPr lang="pt-BR"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buNone/>
                      </a:pPr>
                      <a:r>
                        <a:rPr lang="pt-BR" sz="1800" kern="100">
                          <a:effectLst/>
                        </a:rPr>
                        <a:t>32</a:t>
                      </a:r>
                      <a:endParaRPr lang="pt-BR"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buNone/>
                      </a:pPr>
                      <a:r>
                        <a:rPr lang="pt-BR" sz="1800" kern="100">
                          <a:effectLst/>
                        </a:rPr>
                        <a:t>72.7</a:t>
                      </a:r>
                      <a:endParaRPr lang="pt-BR"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24306153"/>
                  </a:ext>
                </a:extLst>
              </a:tr>
              <a:tr h="234317">
                <a:tc>
                  <a:txBody>
                    <a:bodyPr/>
                    <a:lstStyle/>
                    <a:p>
                      <a:pPr>
                        <a:lnSpc>
                          <a:spcPct val="107000"/>
                        </a:lnSpc>
                        <a:spcAft>
                          <a:spcPts val="800"/>
                        </a:spcAft>
                        <a:buNone/>
                      </a:pPr>
                      <a:r>
                        <a:rPr lang="pt-BR" sz="1600" kern="100" dirty="0">
                          <a:effectLst/>
                        </a:rPr>
                        <a:t>IRRITAÇÃO NOS OLHOS</a:t>
                      </a:r>
                      <a:endParaRPr lang="pt-BR"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buNone/>
                      </a:pPr>
                      <a:r>
                        <a:rPr lang="pt-BR" sz="1800" kern="100">
                          <a:effectLst/>
                        </a:rPr>
                        <a:t>30</a:t>
                      </a:r>
                      <a:endParaRPr lang="pt-BR"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buNone/>
                      </a:pPr>
                      <a:r>
                        <a:rPr lang="pt-BR" sz="1800" kern="100">
                          <a:effectLst/>
                        </a:rPr>
                        <a:t>68.2</a:t>
                      </a:r>
                      <a:endParaRPr lang="pt-BR"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90027275"/>
                  </a:ext>
                </a:extLst>
              </a:tr>
              <a:tr h="234317">
                <a:tc>
                  <a:txBody>
                    <a:bodyPr/>
                    <a:lstStyle/>
                    <a:p>
                      <a:pPr>
                        <a:lnSpc>
                          <a:spcPct val="107000"/>
                        </a:lnSpc>
                        <a:spcAft>
                          <a:spcPts val="800"/>
                        </a:spcAft>
                        <a:buNone/>
                      </a:pPr>
                      <a:r>
                        <a:rPr lang="pt-BR" sz="1600" kern="100" dirty="0">
                          <a:effectLst/>
                        </a:rPr>
                        <a:t>ANSIEDADE</a:t>
                      </a:r>
                      <a:endParaRPr lang="pt-BR"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buNone/>
                      </a:pPr>
                      <a:r>
                        <a:rPr lang="pt-BR" sz="1800" kern="100">
                          <a:effectLst/>
                        </a:rPr>
                        <a:t>28</a:t>
                      </a:r>
                      <a:endParaRPr lang="pt-BR"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buNone/>
                      </a:pPr>
                      <a:r>
                        <a:rPr lang="pt-BR" sz="1800" kern="100">
                          <a:effectLst/>
                        </a:rPr>
                        <a:t>63.6</a:t>
                      </a:r>
                      <a:endParaRPr lang="pt-BR"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32116659"/>
                  </a:ext>
                </a:extLst>
              </a:tr>
              <a:tr h="234317">
                <a:tc>
                  <a:txBody>
                    <a:bodyPr/>
                    <a:lstStyle/>
                    <a:p>
                      <a:pPr>
                        <a:lnSpc>
                          <a:spcPct val="107000"/>
                        </a:lnSpc>
                        <a:spcAft>
                          <a:spcPts val="800"/>
                        </a:spcAft>
                        <a:buNone/>
                      </a:pPr>
                      <a:r>
                        <a:rPr lang="pt-BR" sz="1600" kern="100" dirty="0">
                          <a:effectLst/>
                        </a:rPr>
                        <a:t>DORES DE CABEÇA</a:t>
                      </a:r>
                      <a:endParaRPr lang="pt-BR"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buNone/>
                      </a:pPr>
                      <a:r>
                        <a:rPr lang="pt-BR" sz="1800" kern="100">
                          <a:effectLst/>
                        </a:rPr>
                        <a:t>27</a:t>
                      </a:r>
                      <a:endParaRPr lang="pt-BR"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buNone/>
                      </a:pPr>
                      <a:r>
                        <a:rPr lang="pt-BR" sz="1800" kern="100">
                          <a:effectLst/>
                        </a:rPr>
                        <a:t>61.4</a:t>
                      </a:r>
                      <a:endParaRPr lang="pt-BR"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87814483"/>
                  </a:ext>
                </a:extLst>
              </a:tr>
              <a:tr h="234317">
                <a:tc>
                  <a:txBody>
                    <a:bodyPr/>
                    <a:lstStyle/>
                    <a:p>
                      <a:pPr>
                        <a:lnSpc>
                          <a:spcPct val="107000"/>
                        </a:lnSpc>
                        <a:spcAft>
                          <a:spcPts val="800"/>
                        </a:spcAft>
                        <a:buNone/>
                      </a:pPr>
                      <a:r>
                        <a:rPr lang="pt-BR" sz="1600" kern="100" dirty="0">
                          <a:effectLst/>
                        </a:rPr>
                        <a:t>TONTURA/VERTIGEM</a:t>
                      </a:r>
                      <a:endParaRPr lang="pt-BR"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buNone/>
                      </a:pPr>
                      <a:r>
                        <a:rPr lang="pt-BR" sz="1800" kern="100">
                          <a:effectLst/>
                        </a:rPr>
                        <a:t>26</a:t>
                      </a:r>
                      <a:endParaRPr lang="pt-BR"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buNone/>
                      </a:pPr>
                      <a:r>
                        <a:rPr lang="pt-BR" sz="1800" kern="100">
                          <a:effectLst/>
                        </a:rPr>
                        <a:t>59.1</a:t>
                      </a:r>
                      <a:endParaRPr lang="pt-BR"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5413813"/>
                  </a:ext>
                </a:extLst>
              </a:tr>
              <a:tr h="425647">
                <a:tc>
                  <a:txBody>
                    <a:bodyPr/>
                    <a:lstStyle/>
                    <a:p>
                      <a:pPr>
                        <a:lnSpc>
                          <a:spcPct val="107000"/>
                        </a:lnSpc>
                        <a:spcAft>
                          <a:spcPts val="800"/>
                        </a:spcAft>
                        <a:buNone/>
                      </a:pPr>
                      <a:r>
                        <a:rPr lang="pt-BR" sz="1600" kern="100" dirty="0">
                          <a:effectLst/>
                        </a:rPr>
                        <a:t>DIMINUIÇÃO DA CAPACIDADE AUDITIVA</a:t>
                      </a:r>
                      <a:endParaRPr lang="pt-BR"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buNone/>
                      </a:pPr>
                      <a:r>
                        <a:rPr lang="pt-BR" sz="1800" kern="100">
                          <a:effectLst/>
                        </a:rPr>
                        <a:t>25</a:t>
                      </a:r>
                      <a:endParaRPr lang="pt-BR"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buNone/>
                      </a:pPr>
                      <a:r>
                        <a:rPr lang="pt-BR" sz="1800" kern="100">
                          <a:effectLst/>
                        </a:rPr>
                        <a:t>56.8</a:t>
                      </a:r>
                      <a:endParaRPr lang="pt-BR"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1139294"/>
                  </a:ext>
                </a:extLst>
              </a:tr>
              <a:tr h="425647">
                <a:tc>
                  <a:txBody>
                    <a:bodyPr/>
                    <a:lstStyle/>
                    <a:p>
                      <a:pPr>
                        <a:lnSpc>
                          <a:spcPct val="107000"/>
                        </a:lnSpc>
                        <a:spcAft>
                          <a:spcPts val="800"/>
                        </a:spcAft>
                        <a:buNone/>
                      </a:pPr>
                      <a:r>
                        <a:rPr lang="pt-BR" sz="1600" kern="100" dirty="0">
                          <a:effectLst/>
                        </a:rPr>
                        <a:t>IRRITABILIDADE E AGRESSIVIDADE</a:t>
                      </a:r>
                      <a:endParaRPr lang="pt-BR"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buNone/>
                      </a:pPr>
                      <a:r>
                        <a:rPr lang="pt-BR" sz="1800" kern="100">
                          <a:effectLst/>
                        </a:rPr>
                        <a:t>25</a:t>
                      </a:r>
                      <a:endParaRPr lang="pt-BR"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buNone/>
                      </a:pPr>
                      <a:r>
                        <a:rPr lang="pt-BR" sz="1800" kern="100">
                          <a:effectLst/>
                        </a:rPr>
                        <a:t>56.8</a:t>
                      </a:r>
                      <a:endParaRPr lang="pt-BR"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04987733"/>
                  </a:ext>
                </a:extLst>
              </a:tr>
              <a:tr h="425647">
                <a:tc>
                  <a:txBody>
                    <a:bodyPr/>
                    <a:lstStyle/>
                    <a:p>
                      <a:pPr>
                        <a:lnSpc>
                          <a:spcPct val="107000"/>
                        </a:lnSpc>
                        <a:spcAft>
                          <a:spcPts val="800"/>
                        </a:spcAft>
                        <a:buNone/>
                      </a:pPr>
                      <a:r>
                        <a:rPr lang="pt-BR" sz="1600" kern="100" dirty="0">
                          <a:effectLst/>
                        </a:rPr>
                        <a:t>PALPITAÇÕES NO CORAÇÃO</a:t>
                      </a:r>
                      <a:endParaRPr lang="pt-BR"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buNone/>
                      </a:pPr>
                      <a:r>
                        <a:rPr lang="pt-BR" sz="1800" kern="100">
                          <a:effectLst/>
                        </a:rPr>
                        <a:t>24</a:t>
                      </a:r>
                      <a:endParaRPr lang="pt-BR"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buNone/>
                      </a:pPr>
                      <a:r>
                        <a:rPr lang="pt-BR" sz="1800" kern="100" dirty="0">
                          <a:effectLst/>
                        </a:rPr>
                        <a:t>54.5</a:t>
                      </a:r>
                      <a:endParaRPr lang="pt-BR"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45923240"/>
                  </a:ext>
                </a:extLst>
              </a:tr>
            </a:tbl>
          </a:graphicData>
        </a:graphic>
      </p:graphicFrame>
      <p:sp>
        <p:nvSpPr>
          <p:cNvPr id="6" name="Rectangle 2">
            <a:extLst>
              <a:ext uri="{FF2B5EF4-FFF2-40B4-BE49-F238E27FC236}">
                <a16:creationId xmlns:a16="http://schemas.microsoft.com/office/drawing/2014/main" id="{A4E81876-A967-23CF-4626-9722AD47035D}"/>
              </a:ext>
            </a:extLst>
          </p:cNvPr>
          <p:cNvSpPr>
            <a:spLocks noChangeArrowheads="1"/>
          </p:cNvSpPr>
          <p:nvPr/>
        </p:nvSpPr>
        <p:spPr bwMode="auto">
          <a:xfrm>
            <a:off x="1828800" y="15652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7" name="CaixaDeTexto 6">
            <a:extLst>
              <a:ext uri="{FF2B5EF4-FFF2-40B4-BE49-F238E27FC236}">
                <a16:creationId xmlns:a16="http://schemas.microsoft.com/office/drawing/2014/main" id="{6570DCF2-4709-0DCD-73E3-FBCDAB761899}"/>
              </a:ext>
            </a:extLst>
          </p:cNvPr>
          <p:cNvSpPr txBox="1"/>
          <p:nvPr/>
        </p:nvSpPr>
        <p:spPr>
          <a:xfrm>
            <a:off x="6400800" y="4888984"/>
            <a:ext cx="2438400" cy="248658"/>
          </a:xfrm>
          <a:prstGeom prst="rect">
            <a:avLst/>
          </a:prstGeom>
          <a:noFill/>
        </p:spPr>
        <p:txBody>
          <a:bodyPr wrap="square">
            <a:spAutoFit/>
          </a:bodyPr>
          <a:lstStyle/>
          <a:p>
            <a:pPr algn="r">
              <a:lnSpc>
                <a:spcPct val="107000"/>
              </a:lnSpc>
              <a:spcAft>
                <a:spcPts val="600"/>
              </a:spcAft>
              <a:buNone/>
            </a:pPr>
            <a:r>
              <a:rPr lang="pt-BR" sz="1000" kern="100" dirty="0">
                <a:effectLst/>
                <a:latin typeface="Arial" panose="020B0604020202020204" pitchFamily="34" charset="0"/>
                <a:ea typeface="Calibri" panose="020F0502020204030204" pitchFamily="34" charset="0"/>
                <a:cs typeface="Times New Roman" panose="02020603050405020304" pitchFamily="18" charset="0"/>
              </a:rPr>
              <a:t>Fonte: Dados da pesquisa (202</a:t>
            </a:r>
            <a:r>
              <a:rPr lang="pt-BR" sz="1000" kern="100" dirty="0">
                <a:latin typeface="Arial" panose="020B0604020202020204" pitchFamily="34" charset="0"/>
                <a:ea typeface="Calibri" panose="020F0502020204030204" pitchFamily="34" charset="0"/>
                <a:cs typeface="Times New Roman" panose="02020603050405020304" pitchFamily="18" charset="0"/>
              </a:rPr>
              <a:t>5</a:t>
            </a:r>
            <a:r>
              <a:rPr lang="pt-BR" sz="1000" kern="100" dirty="0">
                <a:effectLst/>
                <a:latin typeface="Arial" panose="020B0604020202020204" pitchFamily="34" charset="0"/>
                <a:ea typeface="Calibri" panose="020F0502020204030204" pitchFamily="34" charset="0"/>
                <a:cs typeface="Times New Roman" panose="02020603050405020304" pitchFamily="18" charset="0"/>
              </a:rPr>
              <a:t>).</a:t>
            </a:r>
            <a:endParaRPr lang="pt-BR" sz="1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056972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a 3">
            <a:extLst>
              <a:ext uri="{FF2B5EF4-FFF2-40B4-BE49-F238E27FC236}">
                <a16:creationId xmlns:a16="http://schemas.microsoft.com/office/drawing/2014/main" id="{B565B16D-1F51-46B1-A13E-B1407EABF659}"/>
              </a:ext>
            </a:extLst>
          </p:cNvPr>
          <p:cNvGraphicFramePr>
            <a:graphicFrameLocks noGrp="1"/>
          </p:cNvGraphicFramePr>
          <p:nvPr>
            <p:extLst>
              <p:ext uri="{D42A27DB-BD31-4B8C-83A1-F6EECF244321}">
                <p14:modId xmlns:p14="http://schemas.microsoft.com/office/powerpoint/2010/main" val="3208097746"/>
              </p:ext>
            </p:extLst>
          </p:nvPr>
        </p:nvGraphicFramePr>
        <p:xfrm>
          <a:off x="152400" y="398011"/>
          <a:ext cx="5183569" cy="1951101"/>
        </p:xfrm>
        <a:graphic>
          <a:graphicData uri="http://schemas.openxmlformats.org/drawingml/2006/table">
            <a:tbl>
              <a:tblPr firstRow="1" firstCol="1" bandRow="1">
                <a:tableStyleId>{5C22544A-7EE6-4342-B048-85BDC9FD1C3A}</a:tableStyleId>
              </a:tblPr>
              <a:tblGrid>
                <a:gridCol w="4288536">
                  <a:extLst>
                    <a:ext uri="{9D8B030D-6E8A-4147-A177-3AD203B41FA5}">
                      <a16:colId xmlns:a16="http://schemas.microsoft.com/office/drawing/2014/main" val="2154920863"/>
                    </a:ext>
                  </a:extLst>
                </a:gridCol>
                <a:gridCol w="373698">
                  <a:extLst>
                    <a:ext uri="{9D8B030D-6E8A-4147-A177-3AD203B41FA5}">
                      <a16:colId xmlns:a16="http://schemas.microsoft.com/office/drawing/2014/main" val="109747977"/>
                    </a:ext>
                  </a:extLst>
                </a:gridCol>
                <a:gridCol w="521335">
                  <a:extLst>
                    <a:ext uri="{9D8B030D-6E8A-4147-A177-3AD203B41FA5}">
                      <a16:colId xmlns:a16="http://schemas.microsoft.com/office/drawing/2014/main" val="4052421957"/>
                    </a:ext>
                  </a:extLst>
                </a:gridCol>
              </a:tblGrid>
              <a:tr h="0">
                <a:tc>
                  <a:txBody>
                    <a:bodyPr/>
                    <a:lstStyle/>
                    <a:p>
                      <a:pPr>
                        <a:lnSpc>
                          <a:spcPct val="107000"/>
                        </a:lnSpc>
                        <a:spcAft>
                          <a:spcPts val="800"/>
                        </a:spcAft>
                        <a:buNone/>
                      </a:pPr>
                      <a:r>
                        <a:rPr lang="pt-BR" sz="1400" kern="100">
                          <a:effectLst/>
                        </a:rPr>
                        <a:t>CANSAÇO/FADIGA</a:t>
                      </a:r>
                      <a:endParaRPr lang="pt-BR"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buNone/>
                      </a:pPr>
                      <a:r>
                        <a:rPr lang="pt-BR" sz="1400" kern="100">
                          <a:effectLst/>
                        </a:rPr>
                        <a:t>21</a:t>
                      </a:r>
                      <a:endParaRPr lang="pt-BR"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buNone/>
                      </a:pPr>
                      <a:r>
                        <a:rPr lang="pt-BR" sz="1400" kern="100" dirty="0">
                          <a:effectLst/>
                        </a:rPr>
                        <a:t>47.7</a:t>
                      </a:r>
                      <a:endParaRPr lang="pt-BR"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73621710"/>
                  </a:ext>
                </a:extLst>
              </a:tr>
              <a:tr h="0">
                <a:tc>
                  <a:txBody>
                    <a:bodyPr/>
                    <a:lstStyle/>
                    <a:p>
                      <a:pPr>
                        <a:lnSpc>
                          <a:spcPct val="107000"/>
                        </a:lnSpc>
                        <a:spcAft>
                          <a:spcPts val="800"/>
                        </a:spcAft>
                        <a:buNone/>
                      </a:pPr>
                      <a:r>
                        <a:rPr lang="pt-BR" sz="1400" kern="100" dirty="0">
                          <a:effectLst/>
                        </a:rPr>
                        <a:t>DIMINUIÇÃO DA CAPACIDADE DE ATENÇÃO</a:t>
                      </a:r>
                      <a:endParaRPr lang="pt-BR"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buNone/>
                      </a:pPr>
                      <a:r>
                        <a:rPr lang="pt-BR" sz="1400" kern="100">
                          <a:effectLst/>
                        </a:rPr>
                        <a:t>20</a:t>
                      </a:r>
                      <a:endParaRPr lang="pt-BR"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buNone/>
                      </a:pPr>
                      <a:r>
                        <a:rPr lang="pt-BR" sz="1400" kern="100">
                          <a:effectLst/>
                        </a:rPr>
                        <a:t>45.5</a:t>
                      </a:r>
                      <a:endParaRPr lang="pt-BR"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03704690"/>
                  </a:ext>
                </a:extLst>
              </a:tr>
              <a:tr h="0">
                <a:tc>
                  <a:txBody>
                    <a:bodyPr/>
                    <a:lstStyle/>
                    <a:p>
                      <a:pPr>
                        <a:lnSpc>
                          <a:spcPct val="107000"/>
                        </a:lnSpc>
                        <a:spcAft>
                          <a:spcPts val="800"/>
                        </a:spcAft>
                        <a:buNone/>
                      </a:pPr>
                      <a:r>
                        <a:rPr lang="pt-BR" sz="1400" kern="100">
                          <a:effectLst/>
                        </a:rPr>
                        <a:t>CONCENTRAÇÃO</a:t>
                      </a:r>
                      <a:endParaRPr lang="pt-BR"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buNone/>
                      </a:pPr>
                      <a:r>
                        <a:rPr lang="pt-BR" sz="1400" kern="100">
                          <a:effectLst/>
                        </a:rPr>
                        <a:t>20</a:t>
                      </a:r>
                      <a:endParaRPr lang="pt-BR"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buNone/>
                      </a:pPr>
                      <a:r>
                        <a:rPr lang="pt-BR" sz="1400" kern="100">
                          <a:effectLst/>
                        </a:rPr>
                        <a:t>45.5</a:t>
                      </a:r>
                      <a:endParaRPr lang="pt-BR"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2197843"/>
                  </a:ext>
                </a:extLst>
              </a:tr>
              <a:tr h="0">
                <a:tc>
                  <a:txBody>
                    <a:bodyPr/>
                    <a:lstStyle/>
                    <a:p>
                      <a:pPr>
                        <a:lnSpc>
                          <a:spcPct val="107000"/>
                        </a:lnSpc>
                        <a:spcAft>
                          <a:spcPts val="800"/>
                        </a:spcAft>
                        <a:buNone/>
                      </a:pPr>
                      <a:r>
                        <a:rPr lang="pt-BR" sz="1400" kern="100">
                          <a:effectLst/>
                        </a:rPr>
                        <a:t>APRENDIZAGEM E MEMÓRIA</a:t>
                      </a:r>
                      <a:endParaRPr lang="pt-BR"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buNone/>
                      </a:pPr>
                      <a:r>
                        <a:rPr lang="pt-BR" sz="1400" kern="100">
                          <a:effectLst/>
                        </a:rPr>
                        <a:t>20</a:t>
                      </a:r>
                      <a:endParaRPr lang="pt-BR"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buNone/>
                      </a:pPr>
                      <a:r>
                        <a:rPr lang="pt-BR" sz="1400" kern="100">
                          <a:effectLst/>
                        </a:rPr>
                        <a:t>45.5</a:t>
                      </a:r>
                      <a:endParaRPr lang="pt-BR"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58246842"/>
                  </a:ext>
                </a:extLst>
              </a:tr>
              <a:tr h="0">
                <a:tc>
                  <a:txBody>
                    <a:bodyPr/>
                    <a:lstStyle/>
                    <a:p>
                      <a:pPr>
                        <a:lnSpc>
                          <a:spcPct val="107000"/>
                        </a:lnSpc>
                        <a:spcAft>
                          <a:spcPts val="800"/>
                        </a:spcAft>
                        <a:buNone/>
                      </a:pPr>
                      <a:r>
                        <a:rPr lang="pt-BR" sz="1400" kern="100">
                          <a:effectLst/>
                        </a:rPr>
                        <a:t>PROBLEMAS DE VISÃO</a:t>
                      </a:r>
                      <a:endParaRPr lang="pt-BR"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buNone/>
                      </a:pPr>
                      <a:r>
                        <a:rPr lang="pt-BR" sz="1400" kern="100">
                          <a:effectLst/>
                        </a:rPr>
                        <a:t>20</a:t>
                      </a:r>
                      <a:endParaRPr lang="pt-BR"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buNone/>
                      </a:pPr>
                      <a:r>
                        <a:rPr lang="pt-BR" sz="1400" kern="100">
                          <a:effectLst/>
                        </a:rPr>
                        <a:t>45.5</a:t>
                      </a:r>
                      <a:endParaRPr lang="pt-BR"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53028628"/>
                  </a:ext>
                </a:extLst>
              </a:tr>
              <a:tr h="0">
                <a:tc>
                  <a:txBody>
                    <a:bodyPr/>
                    <a:lstStyle/>
                    <a:p>
                      <a:pPr>
                        <a:lnSpc>
                          <a:spcPct val="107000"/>
                        </a:lnSpc>
                        <a:spcAft>
                          <a:spcPts val="800"/>
                        </a:spcAft>
                        <a:buNone/>
                      </a:pPr>
                      <a:r>
                        <a:rPr lang="pt-BR" sz="1400" kern="100">
                          <a:effectLst/>
                        </a:rPr>
                        <a:t>BRUXISMO</a:t>
                      </a:r>
                      <a:endParaRPr lang="pt-BR"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buNone/>
                      </a:pPr>
                      <a:r>
                        <a:rPr lang="pt-BR" sz="1400" kern="100">
                          <a:effectLst/>
                        </a:rPr>
                        <a:t>15</a:t>
                      </a:r>
                      <a:endParaRPr lang="pt-BR"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buNone/>
                      </a:pPr>
                      <a:r>
                        <a:rPr lang="pt-BR" sz="1400" kern="100">
                          <a:effectLst/>
                        </a:rPr>
                        <a:t>34.1</a:t>
                      </a:r>
                      <a:endParaRPr lang="pt-BR"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48171960"/>
                  </a:ext>
                </a:extLst>
              </a:tr>
              <a:tr h="0">
                <a:tc>
                  <a:txBody>
                    <a:bodyPr/>
                    <a:lstStyle/>
                    <a:p>
                      <a:pPr>
                        <a:lnSpc>
                          <a:spcPct val="107000"/>
                        </a:lnSpc>
                        <a:spcAft>
                          <a:spcPts val="800"/>
                        </a:spcAft>
                        <a:buNone/>
                      </a:pPr>
                      <a:r>
                        <a:rPr lang="pt-BR" sz="1400" kern="100">
                          <a:effectLst/>
                        </a:rPr>
                        <a:t>ALERGIA NA PELE</a:t>
                      </a:r>
                      <a:endParaRPr lang="pt-BR"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buNone/>
                      </a:pPr>
                      <a:r>
                        <a:rPr lang="pt-BR" sz="1400" kern="100">
                          <a:effectLst/>
                        </a:rPr>
                        <a:t>14</a:t>
                      </a:r>
                      <a:endParaRPr lang="pt-BR"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buNone/>
                      </a:pPr>
                      <a:r>
                        <a:rPr lang="pt-BR" sz="1400" kern="100">
                          <a:effectLst/>
                        </a:rPr>
                        <a:t>31.8</a:t>
                      </a:r>
                      <a:endParaRPr lang="pt-BR"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80032388"/>
                  </a:ext>
                </a:extLst>
              </a:tr>
              <a:tr h="0">
                <a:tc>
                  <a:txBody>
                    <a:bodyPr/>
                    <a:lstStyle/>
                    <a:p>
                      <a:pPr>
                        <a:lnSpc>
                          <a:spcPct val="107000"/>
                        </a:lnSpc>
                        <a:spcAft>
                          <a:spcPts val="800"/>
                        </a:spcAft>
                        <a:buNone/>
                      </a:pPr>
                      <a:r>
                        <a:rPr lang="pt-BR" sz="1400" kern="100">
                          <a:effectLst/>
                        </a:rPr>
                        <a:t>ALTERAÇÕES DA FREQUÊNCIA RESPIRATÓRIA</a:t>
                      </a:r>
                      <a:endParaRPr lang="pt-BR"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buNone/>
                      </a:pPr>
                      <a:r>
                        <a:rPr lang="pt-BR" sz="1400" kern="100">
                          <a:effectLst/>
                        </a:rPr>
                        <a:t>14</a:t>
                      </a:r>
                      <a:endParaRPr lang="pt-BR"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buNone/>
                      </a:pPr>
                      <a:r>
                        <a:rPr lang="pt-BR" sz="1400" kern="100">
                          <a:effectLst/>
                        </a:rPr>
                        <a:t>31.8</a:t>
                      </a:r>
                      <a:endParaRPr lang="pt-BR"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92208756"/>
                  </a:ext>
                </a:extLst>
              </a:tr>
              <a:tr h="0">
                <a:tc>
                  <a:txBody>
                    <a:bodyPr/>
                    <a:lstStyle/>
                    <a:p>
                      <a:pPr>
                        <a:lnSpc>
                          <a:spcPct val="107000"/>
                        </a:lnSpc>
                        <a:spcAft>
                          <a:spcPts val="800"/>
                        </a:spcAft>
                        <a:buNone/>
                      </a:pPr>
                      <a:r>
                        <a:rPr lang="pt-BR" sz="1400" kern="100" dirty="0">
                          <a:effectLst/>
                        </a:rPr>
                        <a:t>COMPLICAÇÕES GASTROINTESTINAIS</a:t>
                      </a:r>
                      <a:endParaRPr lang="pt-BR"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buNone/>
                      </a:pPr>
                      <a:r>
                        <a:rPr lang="pt-BR" sz="1400" kern="100">
                          <a:effectLst/>
                        </a:rPr>
                        <a:t>13</a:t>
                      </a:r>
                      <a:endParaRPr lang="pt-BR"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buNone/>
                      </a:pPr>
                      <a:r>
                        <a:rPr lang="pt-BR" sz="1400" kern="100" dirty="0">
                          <a:effectLst/>
                        </a:rPr>
                        <a:t>29.5</a:t>
                      </a:r>
                      <a:endParaRPr lang="pt-BR"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91937710"/>
                  </a:ext>
                </a:extLst>
              </a:tr>
            </a:tbl>
          </a:graphicData>
        </a:graphic>
      </p:graphicFrame>
      <p:graphicFrame>
        <p:nvGraphicFramePr>
          <p:cNvPr id="5" name="Tabela 4">
            <a:extLst>
              <a:ext uri="{FF2B5EF4-FFF2-40B4-BE49-F238E27FC236}">
                <a16:creationId xmlns:a16="http://schemas.microsoft.com/office/drawing/2014/main" id="{E6A5087E-AE5A-4E70-4408-4A52DEA00858}"/>
              </a:ext>
            </a:extLst>
          </p:cNvPr>
          <p:cNvGraphicFramePr>
            <a:graphicFrameLocks noGrp="1"/>
          </p:cNvGraphicFramePr>
          <p:nvPr>
            <p:extLst>
              <p:ext uri="{D42A27DB-BD31-4B8C-83A1-F6EECF244321}">
                <p14:modId xmlns:p14="http://schemas.microsoft.com/office/powerpoint/2010/main" val="2312523062"/>
              </p:ext>
            </p:extLst>
          </p:nvPr>
        </p:nvGraphicFramePr>
        <p:xfrm>
          <a:off x="3176953" y="2808865"/>
          <a:ext cx="5653342" cy="2064195"/>
        </p:xfrm>
        <a:graphic>
          <a:graphicData uri="http://schemas.openxmlformats.org/drawingml/2006/table">
            <a:tbl>
              <a:tblPr firstRow="1" firstCol="1" bandRow="1">
                <a:tableStyleId>{5C22544A-7EE6-4342-B048-85BDC9FD1C3A}</a:tableStyleId>
              </a:tblPr>
              <a:tblGrid>
                <a:gridCol w="4758309">
                  <a:extLst>
                    <a:ext uri="{9D8B030D-6E8A-4147-A177-3AD203B41FA5}">
                      <a16:colId xmlns:a16="http://schemas.microsoft.com/office/drawing/2014/main" val="3288692811"/>
                    </a:ext>
                  </a:extLst>
                </a:gridCol>
                <a:gridCol w="373698">
                  <a:extLst>
                    <a:ext uri="{9D8B030D-6E8A-4147-A177-3AD203B41FA5}">
                      <a16:colId xmlns:a16="http://schemas.microsoft.com/office/drawing/2014/main" val="4291819722"/>
                    </a:ext>
                  </a:extLst>
                </a:gridCol>
                <a:gridCol w="521335">
                  <a:extLst>
                    <a:ext uri="{9D8B030D-6E8A-4147-A177-3AD203B41FA5}">
                      <a16:colId xmlns:a16="http://schemas.microsoft.com/office/drawing/2014/main" val="2899376685"/>
                    </a:ext>
                  </a:extLst>
                </a:gridCol>
              </a:tblGrid>
              <a:tr h="0">
                <a:tc>
                  <a:txBody>
                    <a:bodyPr/>
                    <a:lstStyle/>
                    <a:p>
                      <a:pPr>
                        <a:lnSpc>
                          <a:spcPct val="107000"/>
                        </a:lnSpc>
                        <a:spcAft>
                          <a:spcPts val="800"/>
                        </a:spcAft>
                        <a:buNone/>
                      </a:pPr>
                      <a:r>
                        <a:rPr lang="pt-BR" sz="1400" kern="100">
                          <a:effectLst/>
                        </a:rPr>
                        <a:t>PRESSÃO ALTA</a:t>
                      </a:r>
                      <a:endParaRPr lang="pt-BR"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buNone/>
                      </a:pPr>
                      <a:r>
                        <a:rPr lang="pt-BR" sz="1400" kern="100">
                          <a:effectLst/>
                        </a:rPr>
                        <a:t>11</a:t>
                      </a:r>
                      <a:endParaRPr lang="pt-BR"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buNone/>
                      </a:pPr>
                      <a:r>
                        <a:rPr lang="pt-BR" sz="1400" kern="100">
                          <a:effectLst/>
                        </a:rPr>
                        <a:t>25.0</a:t>
                      </a:r>
                      <a:endParaRPr lang="pt-BR"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80439875"/>
                  </a:ext>
                </a:extLst>
              </a:tr>
              <a:tr h="0">
                <a:tc>
                  <a:txBody>
                    <a:bodyPr/>
                    <a:lstStyle/>
                    <a:p>
                      <a:pPr>
                        <a:lnSpc>
                          <a:spcPct val="107000"/>
                        </a:lnSpc>
                        <a:spcAft>
                          <a:spcPts val="800"/>
                        </a:spcAft>
                        <a:buNone/>
                      </a:pPr>
                      <a:r>
                        <a:rPr lang="pt-BR" sz="1400" kern="100">
                          <a:effectLst/>
                        </a:rPr>
                        <a:t>DEPRESSÃO</a:t>
                      </a:r>
                      <a:endParaRPr lang="pt-BR"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buNone/>
                      </a:pPr>
                      <a:r>
                        <a:rPr lang="pt-BR" sz="1400" kern="100">
                          <a:effectLst/>
                        </a:rPr>
                        <a:t>10</a:t>
                      </a:r>
                      <a:endParaRPr lang="pt-BR"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buNone/>
                      </a:pPr>
                      <a:r>
                        <a:rPr lang="pt-BR" sz="1400" kern="100" dirty="0">
                          <a:effectLst/>
                        </a:rPr>
                        <a:t>22.7</a:t>
                      </a:r>
                      <a:endParaRPr lang="pt-BR"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14209622"/>
                  </a:ext>
                </a:extLst>
              </a:tr>
              <a:tr h="0">
                <a:tc>
                  <a:txBody>
                    <a:bodyPr/>
                    <a:lstStyle/>
                    <a:p>
                      <a:pPr>
                        <a:lnSpc>
                          <a:spcPct val="107000"/>
                        </a:lnSpc>
                        <a:spcAft>
                          <a:spcPts val="800"/>
                        </a:spcAft>
                        <a:buNone/>
                      </a:pPr>
                      <a:r>
                        <a:rPr lang="pt-BR" sz="1400" kern="100">
                          <a:effectLst/>
                        </a:rPr>
                        <a:t>PROBLEMAS NA TIREÓIDE</a:t>
                      </a:r>
                      <a:endParaRPr lang="pt-BR"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buNone/>
                      </a:pPr>
                      <a:r>
                        <a:rPr lang="pt-BR" sz="1400" kern="100">
                          <a:effectLst/>
                        </a:rPr>
                        <a:t>3</a:t>
                      </a:r>
                      <a:endParaRPr lang="pt-BR"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buNone/>
                      </a:pPr>
                      <a:r>
                        <a:rPr lang="pt-BR" sz="1400" kern="100">
                          <a:effectLst/>
                        </a:rPr>
                        <a:t>6.8</a:t>
                      </a:r>
                      <a:endParaRPr lang="pt-BR"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60921381"/>
                  </a:ext>
                </a:extLst>
              </a:tr>
              <a:tr h="0">
                <a:tc>
                  <a:txBody>
                    <a:bodyPr/>
                    <a:lstStyle/>
                    <a:p>
                      <a:pPr>
                        <a:lnSpc>
                          <a:spcPct val="107000"/>
                        </a:lnSpc>
                        <a:spcAft>
                          <a:spcPts val="800"/>
                        </a:spcAft>
                        <a:buNone/>
                      </a:pPr>
                      <a:r>
                        <a:rPr lang="pt-BR" sz="1400" kern="100" dirty="0">
                          <a:effectLst/>
                        </a:rPr>
                        <a:t>DIFICULDADE DE ENGRAVIDAR</a:t>
                      </a:r>
                      <a:endParaRPr lang="pt-BR"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buNone/>
                      </a:pPr>
                      <a:r>
                        <a:rPr lang="pt-BR" sz="1400" kern="100">
                          <a:effectLst/>
                        </a:rPr>
                        <a:t>2</a:t>
                      </a:r>
                      <a:endParaRPr lang="pt-BR"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buNone/>
                      </a:pPr>
                      <a:r>
                        <a:rPr lang="pt-BR" sz="1400" kern="100">
                          <a:effectLst/>
                        </a:rPr>
                        <a:t>4.5</a:t>
                      </a:r>
                      <a:endParaRPr lang="pt-BR"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67107554"/>
                  </a:ext>
                </a:extLst>
              </a:tr>
              <a:tr h="0">
                <a:tc>
                  <a:txBody>
                    <a:bodyPr/>
                    <a:lstStyle/>
                    <a:p>
                      <a:pPr>
                        <a:lnSpc>
                          <a:spcPct val="107000"/>
                        </a:lnSpc>
                        <a:spcAft>
                          <a:spcPts val="800"/>
                        </a:spcAft>
                        <a:buNone/>
                      </a:pPr>
                      <a:r>
                        <a:rPr lang="pt-BR" sz="1400" kern="100">
                          <a:effectLst/>
                        </a:rPr>
                        <a:t>ABORTO ESPONTÂNEO</a:t>
                      </a:r>
                      <a:endParaRPr lang="pt-BR"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buNone/>
                      </a:pPr>
                      <a:r>
                        <a:rPr lang="pt-BR" sz="1400" kern="100">
                          <a:effectLst/>
                        </a:rPr>
                        <a:t>2</a:t>
                      </a:r>
                      <a:endParaRPr lang="pt-BR"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buNone/>
                      </a:pPr>
                      <a:r>
                        <a:rPr lang="pt-BR" sz="1400" kern="100">
                          <a:effectLst/>
                        </a:rPr>
                        <a:t>4.5</a:t>
                      </a:r>
                      <a:endParaRPr lang="pt-BR"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78906596"/>
                  </a:ext>
                </a:extLst>
              </a:tr>
              <a:tr h="0">
                <a:tc>
                  <a:txBody>
                    <a:bodyPr/>
                    <a:lstStyle/>
                    <a:p>
                      <a:pPr>
                        <a:lnSpc>
                          <a:spcPct val="107000"/>
                        </a:lnSpc>
                        <a:spcAft>
                          <a:spcPts val="800"/>
                        </a:spcAft>
                        <a:buNone/>
                      </a:pPr>
                      <a:r>
                        <a:rPr lang="pt-BR" sz="1400" kern="100">
                          <a:effectLst/>
                        </a:rPr>
                        <a:t>OUTRAS DOENÇAS CARDIVASCULARES</a:t>
                      </a:r>
                      <a:endParaRPr lang="pt-BR"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buNone/>
                      </a:pPr>
                      <a:r>
                        <a:rPr lang="pt-BR" sz="1400" kern="100">
                          <a:effectLst/>
                        </a:rPr>
                        <a:t>1</a:t>
                      </a:r>
                      <a:endParaRPr lang="pt-BR"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buNone/>
                      </a:pPr>
                      <a:r>
                        <a:rPr lang="pt-BR" sz="1400" kern="100">
                          <a:effectLst/>
                        </a:rPr>
                        <a:t>2.3</a:t>
                      </a:r>
                      <a:endParaRPr lang="pt-BR"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20594276"/>
                  </a:ext>
                </a:extLst>
              </a:tr>
              <a:tr h="0">
                <a:tc>
                  <a:txBody>
                    <a:bodyPr/>
                    <a:lstStyle/>
                    <a:p>
                      <a:pPr>
                        <a:lnSpc>
                          <a:spcPct val="107000"/>
                        </a:lnSpc>
                        <a:spcAft>
                          <a:spcPts val="800"/>
                        </a:spcAft>
                        <a:buNone/>
                      </a:pPr>
                      <a:r>
                        <a:rPr lang="pt-BR" sz="1400" kern="100">
                          <a:effectLst/>
                        </a:rPr>
                        <a:t>CANSAÇO NAS PERNAS</a:t>
                      </a:r>
                      <a:endParaRPr lang="pt-BR"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buNone/>
                      </a:pPr>
                      <a:r>
                        <a:rPr lang="pt-BR" sz="1400" kern="100">
                          <a:effectLst/>
                        </a:rPr>
                        <a:t>1</a:t>
                      </a:r>
                      <a:endParaRPr lang="pt-BR"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buNone/>
                      </a:pPr>
                      <a:r>
                        <a:rPr lang="pt-BR" sz="1400" kern="100">
                          <a:effectLst/>
                        </a:rPr>
                        <a:t>2.3</a:t>
                      </a:r>
                      <a:endParaRPr lang="pt-BR"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07800861"/>
                  </a:ext>
                </a:extLst>
              </a:tr>
              <a:tr h="0">
                <a:tc>
                  <a:txBody>
                    <a:bodyPr/>
                    <a:lstStyle/>
                    <a:p>
                      <a:pPr>
                        <a:lnSpc>
                          <a:spcPct val="107000"/>
                        </a:lnSpc>
                        <a:spcAft>
                          <a:spcPts val="800"/>
                        </a:spcAft>
                        <a:buNone/>
                      </a:pPr>
                      <a:r>
                        <a:rPr lang="pt-BR" sz="1400" kern="100" dirty="0">
                          <a:effectLst/>
                        </a:rPr>
                        <a:t>NÃO TENHO SINTOMAS OU PROBLEMAS DE SAÚDE </a:t>
                      </a:r>
                    </a:p>
                    <a:p>
                      <a:pPr>
                        <a:lnSpc>
                          <a:spcPct val="107000"/>
                        </a:lnSpc>
                        <a:spcAft>
                          <a:spcPts val="800"/>
                        </a:spcAft>
                        <a:buNone/>
                      </a:pPr>
                      <a:r>
                        <a:rPr lang="pt-BR" sz="1400" kern="100" dirty="0">
                          <a:effectLst/>
                        </a:rPr>
                        <a:t>DECORRENTES DAS EÓLICAS</a:t>
                      </a:r>
                      <a:endParaRPr lang="pt-BR"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buNone/>
                      </a:pPr>
                      <a:r>
                        <a:rPr lang="pt-BR" sz="1400" kern="100">
                          <a:effectLst/>
                        </a:rPr>
                        <a:t>1</a:t>
                      </a:r>
                      <a:endParaRPr lang="pt-BR"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buNone/>
                      </a:pPr>
                      <a:r>
                        <a:rPr lang="pt-BR" sz="1400" kern="100" dirty="0">
                          <a:effectLst/>
                        </a:rPr>
                        <a:t>2.3</a:t>
                      </a:r>
                      <a:endParaRPr lang="pt-BR"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71809406"/>
                  </a:ext>
                </a:extLst>
              </a:tr>
            </a:tbl>
          </a:graphicData>
        </a:graphic>
      </p:graphicFrame>
      <p:graphicFrame>
        <p:nvGraphicFramePr>
          <p:cNvPr id="6" name="Tabela 5">
            <a:extLst>
              <a:ext uri="{FF2B5EF4-FFF2-40B4-BE49-F238E27FC236}">
                <a16:creationId xmlns:a16="http://schemas.microsoft.com/office/drawing/2014/main" id="{AA392B36-0194-8CBA-3085-731115BB4895}"/>
              </a:ext>
            </a:extLst>
          </p:cNvPr>
          <p:cNvGraphicFramePr>
            <a:graphicFrameLocks noGrp="1"/>
          </p:cNvGraphicFramePr>
          <p:nvPr>
            <p:extLst>
              <p:ext uri="{D42A27DB-BD31-4B8C-83A1-F6EECF244321}">
                <p14:modId xmlns:p14="http://schemas.microsoft.com/office/powerpoint/2010/main" val="70544554"/>
              </p:ext>
            </p:extLst>
          </p:nvPr>
        </p:nvGraphicFramePr>
        <p:xfrm>
          <a:off x="152400" y="175577"/>
          <a:ext cx="5158154" cy="222434"/>
        </p:xfrm>
        <a:graphic>
          <a:graphicData uri="http://schemas.openxmlformats.org/drawingml/2006/table">
            <a:tbl>
              <a:tblPr firstRow="1" firstCol="1" bandRow="1">
                <a:tableStyleId>{5C22544A-7EE6-4342-B048-85BDC9FD1C3A}</a:tableStyleId>
              </a:tblPr>
              <a:tblGrid>
                <a:gridCol w="4290646">
                  <a:extLst>
                    <a:ext uri="{9D8B030D-6E8A-4147-A177-3AD203B41FA5}">
                      <a16:colId xmlns:a16="http://schemas.microsoft.com/office/drawing/2014/main" val="3238561651"/>
                    </a:ext>
                  </a:extLst>
                </a:gridCol>
                <a:gridCol w="363416">
                  <a:extLst>
                    <a:ext uri="{9D8B030D-6E8A-4147-A177-3AD203B41FA5}">
                      <a16:colId xmlns:a16="http://schemas.microsoft.com/office/drawing/2014/main" val="510144923"/>
                    </a:ext>
                  </a:extLst>
                </a:gridCol>
                <a:gridCol w="504092">
                  <a:extLst>
                    <a:ext uri="{9D8B030D-6E8A-4147-A177-3AD203B41FA5}">
                      <a16:colId xmlns:a16="http://schemas.microsoft.com/office/drawing/2014/main" val="306552111"/>
                    </a:ext>
                  </a:extLst>
                </a:gridCol>
              </a:tblGrid>
              <a:tr h="222434">
                <a:tc>
                  <a:txBody>
                    <a:bodyPr/>
                    <a:lstStyle/>
                    <a:p>
                      <a:pPr>
                        <a:lnSpc>
                          <a:spcPct val="107000"/>
                        </a:lnSpc>
                        <a:spcAft>
                          <a:spcPts val="800"/>
                        </a:spcAft>
                        <a:buNone/>
                      </a:pPr>
                      <a:r>
                        <a:rPr lang="pt-BR" sz="1400" kern="100" dirty="0">
                          <a:solidFill>
                            <a:schemeClr val="tx1"/>
                          </a:solidFill>
                          <a:effectLst/>
                        </a:rPr>
                        <a:t>Sintomas</a:t>
                      </a:r>
                      <a:endParaRPr lang="pt-BR" sz="14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nSpc>
                          <a:spcPct val="107000"/>
                        </a:lnSpc>
                        <a:spcAft>
                          <a:spcPts val="800"/>
                        </a:spcAft>
                        <a:buNone/>
                      </a:pPr>
                      <a:r>
                        <a:rPr lang="pt-BR" sz="1400" kern="100" dirty="0">
                          <a:solidFill>
                            <a:schemeClr val="tx1"/>
                          </a:solidFill>
                          <a:effectLst/>
                        </a:rPr>
                        <a:t>F</a:t>
                      </a:r>
                      <a:endParaRPr lang="pt-BR" sz="14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nSpc>
                          <a:spcPct val="107000"/>
                        </a:lnSpc>
                        <a:spcAft>
                          <a:spcPts val="800"/>
                        </a:spcAft>
                        <a:buNone/>
                      </a:pPr>
                      <a:r>
                        <a:rPr lang="pt-BR" sz="1400" kern="100" dirty="0">
                          <a:solidFill>
                            <a:schemeClr val="tx1"/>
                          </a:solidFill>
                          <a:effectLst/>
                        </a:rPr>
                        <a:t> (%)</a:t>
                      </a:r>
                      <a:endParaRPr lang="pt-BR" sz="14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val="535866592"/>
                  </a:ext>
                </a:extLst>
              </a:tr>
            </a:tbl>
          </a:graphicData>
        </a:graphic>
      </p:graphicFrame>
      <p:graphicFrame>
        <p:nvGraphicFramePr>
          <p:cNvPr id="7" name="Tabela 6">
            <a:extLst>
              <a:ext uri="{FF2B5EF4-FFF2-40B4-BE49-F238E27FC236}">
                <a16:creationId xmlns:a16="http://schemas.microsoft.com/office/drawing/2014/main" id="{31A05576-DB39-8D41-2830-36948FFC458B}"/>
              </a:ext>
            </a:extLst>
          </p:cNvPr>
          <p:cNvGraphicFramePr>
            <a:graphicFrameLocks noGrp="1"/>
          </p:cNvGraphicFramePr>
          <p:nvPr>
            <p:extLst>
              <p:ext uri="{D42A27DB-BD31-4B8C-83A1-F6EECF244321}">
                <p14:modId xmlns:p14="http://schemas.microsoft.com/office/powerpoint/2010/main" val="1876629053"/>
              </p:ext>
            </p:extLst>
          </p:nvPr>
        </p:nvGraphicFramePr>
        <p:xfrm>
          <a:off x="3176952" y="2571546"/>
          <a:ext cx="5653341" cy="222434"/>
        </p:xfrm>
        <a:graphic>
          <a:graphicData uri="http://schemas.openxmlformats.org/drawingml/2006/table">
            <a:tbl>
              <a:tblPr firstRow="1" firstCol="1" bandRow="1">
                <a:tableStyleId>{5C22544A-7EE6-4342-B048-85BDC9FD1C3A}</a:tableStyleId>
              </a:tblPr>
              <a:tblGrid>
                <a:gridCol w="4759571">
                  <a:extLst>
                    <a:ext uri="{9D8B030D-6E8A-4147-A177-3AD203B41FA5}">
                      <a16:colId xmlns:a16="http://schemas.microsoft.com/office/drawing/2014/main" val="3238561651"/>
                    </a:ext>
                  </a:extLst>
                </a:gridCol>
                <a:gridCol w="375139">
                  <a:extLst>
                    <a:ext uri="{9D8B030D-6E8A-4147-A177-3AD203B41FA5}">
                      <a16:colId xmlns:a16="http://schemas.microsoft.com/office/drawing/2014/main" val="510144923"/>
                    </a:ext>
                  </a:extLst>
                </a:gridCol>
                <a:gridCol w="518631">
                  <a:extLst>
                    <a:ext uri="{9D8B030D-6E8A-4147-A177-3AD203B41FA5}">
                      <a16:colId xmlns:a16="http://schemas.microsoft.com/office/drawing/2014/main" val="306552111"/>
                    </a:ext>
                  </a:extLst>
                </a:gridCol>
              </a:tblGrid>
              <a:tr h="222434">
                <a:tc>
                  <a:txBody>
                    <a:bodyPr/>
                    <a:lstStyle/>
                    <a:p>
                      <a:pPr>
                        <a:lnSpc>
                          <a:spcPct val="107000"/>
                        </a:lnSpc>
                        <a:spcAft>
                          <a:spcPts val="800"/>
                        </a:spcAft>
                        <a:buNone/>
                      </a:pPr>
                      <a:r>
                        <a:rPr lang="pt-BR" sz="1400" kern="100" dirty="0">
                          <a:solidFill>
                            <a:schemeClr val="tx1"/>
                          </a:solidFill>
                          <a:effectLst/>
                        </a:rPr>
                        <a:t>Sintomas</a:t>
                      </a:r>
                      <a:endParaRPr lang="pt-BR" sz="14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nSpc>
                          <a:spcPct val="107000"/>
                        </a:lnSpc>
                        <a:spcAft>
                          <a:spcPts val="800"/>
                        </a:spcAft>
                        <a:buNone/>
                      </a:pPr>
                      <a:r>
                        <a:rPr lang="pt-BR" sz="1400" kern="100" dirty="0">
                          <a:solidFill>
                            <a:schemeClr val="tx1"/>
                          </a:solidFill>
                          <a:effectLst/>
                        </a:rPr>
                        <a:t>F</a:t>
                      </a:r>
                      <a:endParaRPr lang="pt-BR" sz="14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nSpc>
                          <a:spcPct val="107000"/>
                        </a:lnSpc>
                        <a:spcAft>
                          <a:spcPts val="800"/>
                        </a:spcAft>
                        <a:buNone/>
                      </a:pPr>
                      <a:r>
                        <a:rPr lang="pt-BR" sz="1400" kern="100" dirty="0">
                          <a:solidFill>
                            <a:schemeClr val="tx1"/>
                          </a:solidFill>
                          <a:effectLst/>
                        </a:rPr>
                        <a:t> (%)</a:t>
                      </a:r>
                      <a:endParaRPr lang="pt-BR" sz="14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val="535866592"/>
                  </a:ext>
                </a:extLst>
              </a:tr>
            </a:tbl>
          </a:graphicData>
        </a:graphic>
      </p:graphicFrame>
      <p:sp>
        <p:nvSpPr>
          <p:cNvPr id="8" name="Título 1">
            <a:extLst>
              <a:ext uri="{FF2B5EF4-FFF2-40B4-BE49-F238E27FC236}">
                <a16:creationId xmlns:a16="http://schemas.microsoft.com/office/drawing/2014/main" id="{DAA1E20A-A9C9-5FA7-7CC1-F0535D00921D}"/>
              </a:ext>
            </a:extLst>
          </p:cNvPr>
          <p:cNvSpPr>
            <a:spLocks noGrp="1"/>
          </p:cNvSpPr>
          <p:nvPr>
            <p:ph type="title"/>
          </p:nvPr>
        </p:nvSpPr>
        <p:spPr>
          <a:xfrm>
            <a:off x="5439508" y="609170"/>
            <a:ext cx="3246036" cy="1512707"/>
          </a:xfrm>
        </p:spPr>
        <p:txBody>
          <a:bodyPr>
            <a:noAutofit/>
          </a:bodyPr>
          <a:lstStyle/>
          <a:p>
            <a:r>
              <a:rPr lang="pt-BR" altLang="pt-BR" sz="2400" dirty="0">
                <a:solidFill>
                  <a:schemeClr val="tx1"/>
                </a:solidFill>
                <a:latin typeface="Arial" panose="020B0604020202020204" pitchFamily="34" charset="0"/>
                <a:ea typeface="Calibri" panose="020F0502020204030204" pitchFamily="34" charset="0"/>
                <a:cs typeface="Arial" panose="020B0604020202020204" pitchFamily="34" charset="0"/>
              </a:rPr>
              <a:t>Problemas de sa</a:t>
            </a:r>
            <a:r>
              <a:rPr lang="pt-BR" altLang="pt-BR" sz="2400" dirty="0">
                <a:solidFill>
                  <a:schemeClr val="tx1"/>
                </a:solidFill>
                <a:latin typeface="Calibri" panose="020F0502020204030204" pitchFamily="34" charset="0"/>
                <a:ea typeface="Calibri" panose="020F0502020204030204" pitchFamily="34" charset="0"/>
                <a:cs typeface="Arial" panose="020B0604020202020204" pitchFamily="34" charset="0"/>
              </a:rPr>
              <a:t>ú</a:t>
            </a:r>
            <a:r>
              <a:rPr lang="pt-BR" altLang="pt-BR" sz="2400" dirty="0">
                <a:solidFill>
                  <a:schemeClr val="tx1"/>
                </a:solidFill>
                <a:latin typeface="Arial" panose="020B0604020202020204" pitchFamily="34" charset="0"/>
                <a:ea typeface="Calibri" panose="020F0502020204030204" pitchFamily="34" charset="0"/>
                <a:cs typeface="Arial" panose="020B0604020202020204" pitchFamily="34" charset="0"/>
              </a:rPr>
              <a:t>de decorrentes do conv</a:t>
            </a:r>
            <a:r>
              <a:rPr lang="pt-BR" altLang="pt-BR" sz="2400" dirty="0">
                <a:solidFill>
                  <a:schemeClr val="tx1"/>
                </a:solidFill>
                <a:latin typeface="Calibri" panose="020F0502020204030204" pitchFamily="34" charset="0"/>
                <a:ea typeface="Calibri" panose="020F0502020204030204" pitchFamily="34" charset="0"/>
                <a:cs typeface="Arial" panose="020B0604020202020204" pitchFamily="34" charset="0"/>
              </a:rPr>
              <a:t>í</a:t>
            </a:r>
            <a:r>
              <a:rPr lang="pt-BR" altLang="pt-BR" sz="2400" dirty="0">
                <a:solidFill>
                  <a:schemeClr val="tx1"/>
                </a:solidFill>
                <a:latin typeface="Arial" panose="020B0604020202020204" pitchFamily="34" charset="0"/>
                <a:ea typeface="Calibri" panose="020F0502020204030204" pitchFamily="34" charset="0"/>
                <a:cs typeface="Arial" panose="020B0604020202020204" pitchFamily="34" charset="0"/>
              </a:rPr>
              <a:t>vio com os aerogeradores</a:t>
            </a:r>
            <a:endParaRPr lang="pt-BR" sz="2400" dirty="0"/>
          </a:p>
        </p:txBody>
      </p:sp>
      <p:sp>
        <p:nvSpPr>
          <p:cNvPr id="11" name="CaixaDeTexto 10">
            <a:extLst>
              <a:ext uri="{FF2B5EF4-FFF2-40B4-BE49-F238E27FC236}">
                <a16:creationId xmlns:a16="http://schemas.microsoft.com/office/drawing/2014/main" id="{608F0F71-D8F2-0942-4833-E7120412F1DB}"/>
              </a:ext>
            </a:extLst>
          </p:cNvPr>
          <p:cNvSpPr txBox="1"/>
          <p:nvPr/>
        </p:nvSpPr>
        <p:spPr>
          <a:xfrm>
            <a:off x="417688" y="4745489"/>
            <a:ext cx="2438400" cy="248658"/>
          </a:xfrm>
          <a:prstGeom prst="rect">
            <a:avLst/>
          </a:prstGeom>
          <a:noFill/>
        </p:spPr>
        <p:txBody>
          <a:bodyPr wrap="square">
            <a:spAutoFit/>
          </a:bodyPr>
          <a:lstStyle/>
          <a:p>
            <a:pPr algn="r">
              <a:lnSpc>
                <a:spcPct val="107000"/>
              </a:lnSpc>
              <a:spcAft>
                <a:spcPts val="600"/>
              </a:spcAft>
              <a:buNone/>
            </a:pPr>
            <a:r>
              <a:rPr lang="pt-BR" sz="1000" kern="100" dirty="0">
                <a:effectLst/>
                <a:latin typeface="Arial" panose="020B0604020202020204" pitchFamily="34" charset="0"/>
                <a:ea typeface="Calibri" panose="020F0502020204030204" pitchFamily="34" charset="0"/>
                <a:cs typeface="Times New Roman" panose="02020603050405020304" pitchFamily="18" charset="0"/>
              </a:rPr>
              <a:t>Fonte: Dados da pesquisa (202</a:t>
            </a:r>
            <a:r>
              <a:rPr lang="pt-BR" sz="1000" kern="100" dirty="0">
                <a:latin typeface="Arial" panose="020B0604020202020204" pitchFamily="34" charset="0"/>
                <a:ea typeface="Calibri" panose="020F0502020204030204" pitchFamily="34" charset="0"/>
                <a:cs typeface="Times New Roman" panose="02020603050405020304" pitchFamily="18" charset="0"/>
              </a:rPr>
              <a:t>5</a:t>
            </a:r>
            <a:r>
              <a:rPr lang="pt-BR" sz="1000" kern="100" dirty="0">
                <a:effectLst/>
                <a:latin typeface="Arial" panose="020B0604020202020204" pitchFamily="34" charset="0"/>
                <a:ea typeface="Calibri" panose="020F0502020204030204" pitchFamily="34" charset="0"/>
                <a:cs typeface="Times New Roman" panose="02020603050405020304" pitchFamily="18" charset="0"/>
              </a:rPr>
              <a:t>).</a:t>
            </a:r>
            <a:endParaRPr lang="pt-BR" sz="10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3" name="Imagem 12" descr="Moinho de vento de metal&#10;&#10;O conteúdo gerado por IA pode estar incorreto.">
            <a:extLst>
              <a:ext uri="{FF2B5EF4-FFF2-40B4-BE49-F238E27FC236}">
                <a16:creationId xmlns:a16="http://schemas.microsoft.com/office/drawing/2014/main" id="{BD58F777-0562-4E7E-5397-84871AC4D0FB}"/>
              </a:ext>
            </a:extLst>
          </p:cNvPr>
          <p:cNvPicPr>
            <a:picLocks noChangeAspect="1"/>
          </p:cNvPicPr>
          <p:nvPr/>
        </p:nvPicPr>
        <p:blipFill>
          <a:blip r:embed="rId2"/>
          <a:stretch>
            <a:fillRect/>
          </a:stretch>
        </p:blipFill>
        <p:spPr>
          <a:xfrm>
            <a:off x="640020" y="2682763"/>
            <a:ext cx="1993736" cy="1993736"/>
          </a:xfrm>
          <a:prstGeom prst="rect">
            <a:avLst/>
          </a:prstGeom>
        </p:spPr>
      </p:pic>
    </p:spTree>
    <p:extLst>
      <p:ext uri="{BB962C8B-B14F-4D97-AF65-F5344CB8AC3E}">
        <p14:creationId xmlns:p14="http://schemas.microsoft.com/office/powerpoint/2010/main" val="20928177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13" name="Google Shape;213;p32"/>
          <p:cNvPicPr preferRelativeResize="0"/>
          <p:nvPr/>
        </p:nvPicPr>
        <p:blipFill rotWithShape="1">
          <a:blip r:embed="rId3">
            <a:alphaModFix/>
          </a:blip>
          <a:srcRect/>
          <a:stretch/>
        </p:blipFill>
        <p:spPr>
          <a:xfrm>
            <a:off x="0" y="0"/>
            <a:ext cx="6654801" cy="3946435"/>
          </a:xfrm>
          <a:prstGeom prst="rect">
            <a:avLst/>
          </a:prstGeom>
          <a:noFill/>
          <a:ln>
            <a:noFill/>
          </a:ln>
        </p:spPr>
      </p:pic>
      <p:sp>
        <p:nvSpPr>
          <p:cNvPr id="214" name="Google Shape;214;p32"/>
          <p:cNvSpPr/>
          <p:nvPr/>
        </p:nvSpPr>
        <p:spPr>
          <a:xfrm>
            <a:off x="3770490" y="4041422"/>
            <a:ext cx="4978400" cy="801511"/>
          </a:xfrm>
          <a:prstGeom prst="rect">
            <a:avLst/>
          </a:prstGeom>
          <a:solidFill>
            <a:srgbClr val="7030A0">
              <a:alpha val="17650"/>
            </a:srgbClr>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None/>
            </a:pPr>
            <a:r>
              <a:rPr lang="pt-BR" sz="1600" b="0" i="1" u="none" strike="noStrike" cap="none" dirty="0">
                <a:solidFill>
                  <a:srgbClr val="000000"/>
                </a:solidFill>
                <a:latin typeface="Syne"/>
                <a:ea typeface="Syne"/>
                <a:cs typeface="Syne"/>
                <a:sym typeface="Syne"/>
              </a:rPr>
              <a:t>“Quando elas tão rangendo e tremendo parece que é dentro da minha cabeça, meu coração acelera” (E6)</a:t>
            </a:r>
            <a:endParaRPr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33"/>
          <p:cNvSpPr txBox="1">
            <a:spLocks noGrp="1"/>
          </p:cNvSpPr>
          <p:nvPr>
            <p:ph type="title"/>
          </p:nvPr>
        </p:nvSpPr>
        <p:spPr>
          <a:xfrm>
            <a:off x="3252150" y="218874"/>
            <a:ext cx="5350800" cy="4818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pt-BR" b="1">
                <a:solidFill>
                  <a:srgbClr val="274E13"/>
                </a:solidFill>
                <a:latin typeface="Alegreya"/>
                <a:ea typeface="Alegreya"/>
                <a:cs typeface="Alegreya"/>
                <a:sym typeface="Alegreya"/>
              </a:rPr>
              <a:t>Sintomas de Adoecimento Mental</a:t>
            </a:r>
            <a:endParaRPr b="1">
              <a:solidFill>
                <a:srgbClr val="274E13"/>
              </a:solidFill>
              <a:latin typeface="Alegreya"/>
              <a:ea typeface="Alegreya"/>
              <a:cs typeface="Alegreya"/>
              <a:sym typeface="Alegreya"/>
            </a:endParaRPr>
          </a:p>
        </p:txBody>
      </p:sp>
      <p:pic>
        <p:nvPicPr>
          <p:cNvPr id="220" name="Google Shape;220;p33" title="Gráfico"/>
          <p:cNvPicPr preferRelativeResize="0"/>
          <p:nvPr/>
        </p:nvPicPr>
        <p:blipFill rotWithShape="1">
          <a:blip r:embed="rId3">
            <a:alphaModFix/>
          </a:blip>
          <a:srcRect/>
          <a:stretch/>
        </p:blipFill>
        <p:spPr>
          <a:xfrm>
            <a:off x="2264735" y="700675"/>
            <a:ext cx="6804068" cy="4223952"/>
          </a:xfrm>
          <a:prstGeom prst="rect">
            <a:avLst/>
          </a:prstGeom>
          <a:noFill/>
          <a:ln>
            <a:noFill/>
          </a:ln>
        </p:spPr>
      </p:pic>
      <p:sp>
        <p:nvSpPr>
          <p:cNvPr id="221" name="Google Shape;221;p33"/>
          <p:cNvSpPr/>
          <p:nvPr/>
        </p:nvSpPr>
        <p:spPr>
          <a:xfrm>
            <a:off x="243665" y="95838"/>
            <a:ext cx="2320500" cy="2475900"/>
          </a:xfrm>
          <a:prstGeom prst="roundRect">
            <a:avLst>
              <a:gd name="adj" fmla="val 16667"/>
            </a:avLst>
          </a:prstGeom>
          <a:noFill/>
          <a:ln w="28575" cap="flat" cmpd="sng">
            <a:solidFill>
              <a:srgbClr val="073763"/>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000"/>
              <a:buFont typeface="Arial"/>
              <a:buNone/>
            </a:pPr>
            <a:r>
              <a:rPr lang="pt-BR" sz="3000" b="1" i="0" u="none" strike="noStrike" cap="none">
                <a:solidFill>
                  <a:schemeClr val="dk1"/>
                </a:solidFill>
                <a:latin typeface="Arial"/>
                <a:ea typeface="Arial"/>
                <a:cs typeface="Arial"/>
                <a:sym typeface="Arial"/>
              </a:rPr>
              <a:t>60,6%</a:t>
            </a:r>
            <a:endParaRPr sz="30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pt-BR" sz="2000">
                <a:solidFill>
                  <a:schemeClr val="dk1"/>
                </a:solidFill>
              </a:rPr>
              <a:t>relataram possuir </a:t>
            </a:r>
            <a:r>
              <a:rPr lang="pt-BR" sz="2000" b="0" i="0" u="none" strike="noStrike" cap="none">
                <a:solidFill>
                  <a:schemeClr val="dk1"/>
                </a:solidFill>
                <a:latin typeface="Arial"/>
                <a:ea typeface="Arial"/>
                <a:cs typeface="Arial"/>
                <a:sym typeface="Arial"/>
              </a:rPr>
              <a:t>algum sintoma de adoecimento</a:t>
            </a:r>
            <a:r>
              <a:rPr lang="pt-BR" sz="1900" b="0" i="0" u="none" strike="noStrike" cap="none">
                <a:solidFill>
                  <a:schemeClr val="dk1"/>
                </a:solidFill>
                <a:latin typeface="Arial"/>
                <a:ea typeface="Arial"/>
                <a:cs typeface="Arial"/>
                <a:sym typeface="Arial"/>
              </a:rPr>
              <a:t> mental</a:t>
            </a:r>
            <a:endParaRPr sz="1900" b="0" i="0" u="none" strike="noStrike" cap="none">
              <a:solidFill>
                <a:schemeClr val="dk1"/>
              </a:solidFill>
              <a:latin typeface="Arial"/>
              <a:ea typeface="Arial"/>
              <a:cs typeface="Arial"/>
              <a:sym typeface="Arial"/>
            </a:endParaRPr>
          </a:p>
        </p:txBody>
      </p:sp>
      <p:sp>
        <p:nvSpPr>
          <p:cNvPr id="222" name="Google Shape;222;p33"/>
          <p:cNvSpPr/>
          <p:nvPr/>
        </p:nvSpPr>
        <p:spPr>
          <a:xfrm>
            <a:off x="4763384" y="1073888"/>
            <a:ext cx="4068300" cy="984900"/>
          </a:xfrm>
          <a:prstGeom prst="rect">
            <a:avLst/>
          </a:prstGeom>
          <a:solidFill>
            <a:srgbClr val="7030A0">
              <a:alpha val="17650"/>
            </a:srgbClr>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None/>
            </a:pPr>
            <a:r>
              <a:rPr lang="pt-BR" sz="1400" b="0" i="1" u="none" strike="noStrike" cap="none">
                <a:solidFill>
                  <a:srgbClr val="000000"/>
                </a:solidFill>
                <a:latin typeface="Syne"/>
                <a:ea typeface="Syne"/>
                <a:cs typeface="Syne"/>
                <a:sym typeface="Syne"/>
              </a:rPr>
              <a:t>“(...) Eu digo que estou meio doida da cabeça dentro de casa, porque eu não sei falar baixo, só sei tá gritando. (...). E os meus nervos também, a flor da pele. Qualquer coisa, a lágrima já desce” (E1)</a:t>
            </a:r>
            <a:endParaRPr/>
          </a:p>
        </p:txBody>
      </p:sp>
      <p:sp>
        <p:nvSpPr>
          <p:cNvPr id="223" name="Google Shape;223;p33"/>
          <p:cNvSpPr/>
          <p:nvPr/>
        </p:nvSpPr>
        <p:spPr>
          <a:xfrm>
            <a:off x="165965" y="2687532"/>
            <a:ext cx="2475900" cy="2121300"/>
          </a:xfrm>
          <a:prstGeom prst="roundRect">
            <a:avLst>
              <a:gd name="adj" fmla="val 16667"/>
            </a:avLst>
          </a:prstGeom>
          <a:noFill/>
          <a:ln w="28575" cap="flat" cmpd="sng">
            <a:solidFill>
              <a:srgbClr val="073763"/>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000"/>
              <a:buFont typeface="Arial"/>
              <a:buNone/>
            </a:pPr>
            <a:r>
              <a:rPr lang="pt-BR" sz="3000" b="1" dirty="0">
                <a:solidFill>
                  <a:schemeClr val="dk1"/>
                </a:solidFill>
              </a:rPr>
              <a:t>80% </a:t>
            </a:r>
            <a:endParaRPr sz="3000" b="1" dirty="0">
              <a:solidFill>
                <a:schemeClr val="dk1"/>
              </a:solidFill>
            </a:endParaRPr>
          </a:p>
          <a:p>
            <a:pPr marL="0" marR="0" lvl="0" indent="0" algn="ctr" rtl="0">
              <a:lnSpc>
                <a:spcPct val="100000"/>
              </a:lnSpc>
              <a:spcBef>
                <a:spcPts val="0"/>
              </a:spcBef>
              <a:spcAft>
                <a:spcPts val="0"/>
              </a:spcAft>
              <a:buClr>
                <a:srgbClr val="000000"/>
              </a:buClr>
              <a:buSzPts val="3000"/>
              <a:buFont typeface="Arial"/>
              <a:buNone/>
            </a:pPr>
            <a:r>
              <a:rPr lang="pt-BR" sz="1700" dirty="0">
                <a:solidFill>
                  <a:schemeClr val="dk1"/>
                </a:solidFill>
              </a:rPr>
              <a:t>dos testes deram positivos para sofrimento psíquico </a:t>
            </a:r>
            <a:endParaRPr sz="1700" dirty="0">
              <a:solidFill>
                <a:schemeClr val="dk1"/>
              </a:solidFill>
            </a:endParaRPr>
          </a:p>
          <a:p>
            <a:pPr marL="0" marR="0" lvl="0" indent="0" algn="ctr" rtl="0">
              <a:lnSpc>
                <a:spcPct val="100000"/>
              </a:lnSpc>
              <a:spcBef>
                <a:spcPts val="0"/>
              </a:spcBef>
              <a:spcAft>
                <a:spcPts val="0"/>
              </a:spcAft>
              <a:buClr>
                <a:srgbClr val="000000"/>
              </a:buClr>
              <a:buSzPts val="3000"/>
              <a:buFont typeface="Arial"/>
              <a:buNone/>
            </a:pPr>
            <a:r>
              <a:rPr lang="pt-BR" sz="1700" dirty="0">
                <a:solidFill>
                  <a:schemeClr val="dk1"/>
                </a:solidFill>
              </a:rPr>
              <a:t>(17 testes SRQ 20 aplicados)</a:t>
            </a:r>
            <a:endParaRPr sz="1700" i="0" u="none" strike="noStrike" cap="none" dirty="0">
              <a:solidFill>
                <a:schemeClr val="dk1"/>
              </a:solidFill>
            </a:endParaRPr>
          </a:p>
          <a:p>
            <a:pPr marL="0" marR="0" lvl="0" indent="0" algn="ctr" rtl="0">
              <a:lnSpc>
                <a:spcPct val="100000"/>
              </a:lnSpc>
              <a:spcBef>
                <a:spcPts val="0"/>
              </a:spcBef>
              <a:spcAft>
                <a:spcPts val="0"/>
              </a:spcAft>
              <a:buClr>
                <a:srgbClr val="000000"/>
              </a:buClr>
              <a:buSzPts val="2000"/>
              <a:buFont typeface="Arial"/>
              <a:buNone/>
            </a:pPr>
            <a:endParaRPr sz="1700" i="0" u="none" strike="noStrike" cap="none" dirty="0">
              <a:solidFill>
                <a:schemeClr val="dk1"/>
              </a:solidFill>
            </a:endParaRPr>
          </a:p>
        </p:txBody>
      </p:sp>
      <p:sp>
        <p:nvSpPr>
          <p:cNvPr id="2" name="CaixaDeTexto 1">
            <a:extLst>
              <a:ext uri="{FF2B5EF4-FFF2-40B4-BE49-F238E27FC236}">
                <a16:creationId xmlns:a16="http://schemas.microsoft.com/office/drawing/2014/main" id="{7E5ABF55-8085-7F0C-1EC5-1F79233BBF77}"/>
              </a:ext>
            </a:extLst>
          </p:cNvPr>
          <p:cNvSpPr txBox="1"/>
          <p:nvPr/>
        </p:nvSpPr>
        <p:spPr>
          <a:xfrm>
            <a:off x="6515575" y="4861872"/>
            <a:ext cx="2438400" cy="248658"/>
          </a:xfrm>
          <a:prstGeom prst="rect">
            <a:avLst/>
          </a:prstGeom>
          <a:noFill/>
        </p:spPr>
        <p:txBody>
          <a:bodyPr wrap="square">
            <a:spAutoFit/>
          </a:bodyPr>
          <a:lstStyle/>
          <a:p>
            <a:pPr algn="r">
              <a:lnSpc>
                <a:spcPct val="107000"/>
              </a:lnSpc>
              <a:spcAft>
                <a:spcPts val="600"/>
              </a:spcAft>
              <a:buNone/>
            </a:pPr>
            <a:r>
              <a:rPr lang="pt-BR" sz="1000" kern="100" dirty="0">
                <a:effectLst/>
                <a:latin typeface="Arial" panose="020B0604020202020204" pitchFamily="34" charset="0"/>
                <a:ea typeface="Calibri" panose="020F0502020204030204" pitchFamily="34" charset="0"/>
                <a:cs typeface="Times New Roman" panose="02020603050405020304" pitchFamily="18" charset="0"/>
              </a:rPr>
              <a:t>Fonte: Dados da pesquisa (2023).</a:t>
            </a:r>
            <a:endParaRPr lang="pt-BR" sz="1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CaixaDeTexto 2">
            <a:extLst>
              <a:ext uri="{FF2B5EF4-FFF2-40B4-BE49-F238E27FC236}">
                <a16:creationId xmlns:a16="http://schemas.microsoft.com/office/drawing/2014/main" id="{17CC4880-EF4A-15D4-01F8-D428962DF1AC}"/>
              </a:ext>
            </a:extLst>
          </p:cNvPr>
          <p:cNvSpPr txBox="1"/>
          <p:nvPr/>
        </p:nvSpPr>
        <p:spPr>
          <a:xfrm>
            <a:off x="35000" y="4858196"/>
            <a:ext cx="2438400" cy="248658"/>
          </a:xfrm>
          <a:prstGeom prst="rect">
            <a:avLst/>
          </a:prstGeom>
          <a:noFill/>
        </p:spPr>
        <p:txBody>
          <a:bodyPr wrap="square">
            <a:spAutoFit/>
          </a:bodyPr>
          <a:lstStyle/>
          <a:p>
            <a:pPr algn="r">
              <a:lnSpc>
                <a:spcPct val="107000"/>
              </a:lnSpc>
              <a:spcAft>
                <a:spcPts val="600"/>
              </a:spcAft>
              <a:buNone/>
            </a:pPr>
            <a:r>
              <a:rPr lang="pt-BR" sz="1000" kern="100" dirty="0">
                <a:effectLst/>
                <a:latin typeface="Arial" panose="020B0604020202020204" pitchFamily="34" charset="0"/>
                <a:ea typeface="Calibri" panose="020F0502020204030204" pitchFamily="34" charset="0"/>
                <a:cs typeface="Times New Roman" panose="02020603050405020304" pitchFamily="18" charset="0"/>
              </a:rPr>
              <a:t>Fonte: Dados da pesquisa (2025).</a:t>
            </a:r>
            <a:endParaRPr lang="pt-BR" sz="1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descr="Texto&#10;&#10;O conteúdo gerado por IA pode estar incorreto.">
            <a:extLst>
              <a:ext uri="{FF2B5EF4-FFF2-40B4-BE49-F238E27FC236}">
                <a16:creationId xmlns:a16="http://schemas.microsoft.com/office/drawing/2014/main" id="{69CFF44C-4B23-7091-2322-BEC013D63302}"/>
              </a:ext>
            </a:extLst>
          </p:cNvPr>
          <p:cNvPicPr>
            <a:picLocks noChangeAspect="1"/>
          </p:cNvPicPr>
          <p:nvPr/>
        </p:nvPicPr>
        <p:blipFill>
          <a:blip r:embed="rId2"/>
          <a:stretch>
            <a:fillRect/>
          </a:stretch>
        </p:blipFill>
        <p:spPr>
          <a:xfrm>
            <a:off x="4938891" y="118533"/>
            <a:ext cx="3925146" cy="4906433"/>
          </a:xfrm>
          <a:prstGeom prst="rect">
            <a:avLst/>
          </a:prstGeom>
        </p:spPr>
      </p:pic>
      <p:pic>
        <p:nvPicPr>
          <p:cNvPr id="16" name="Imagem 15" descr="Placa verde com letras brancas&#10;&#10;O conteúdo gerado por IA pode estar incorreto.">
            <a:extLst>
              <a:ext uri="{FF2B5EF4-FFF2-40B4-BE49-F238E27FC236}">
                <a16:creationId xmlns:a16="http://schemas.microsoft.com/office/drawing/2014/main" id="{92387DD2-05E2-28C5-581A-E4BE23E1D873}"/>
              </a:ext>
            </a:extLst>
          </p:cNvPr>
          <p:cNvPicPr>
            <a:picLocks noChangeAspect="1"/>
          </p:cNvPicPr>
          <p:nvPr/>
        </p:nvPicPr>
        <p:blipFill>
          <a:blip r:embed="rId3"/>
          <a:stretch>
            <a:fillRect/>
          </a:stretch>
        </p:blipFill>
        <p:spPr>
          <a:xfrm>
            <a:off x="528321" y="118532"/>
            <a:ext cx="3925146" cy="4906433"/>
          </a:xfrm>
          <a:prstGeom prst="rect">
            <a:avLst/>
          </a:prstGeom>
        </p:spPr>
      </p:pic>
    </p:spTree>
    <p:extLst>
      <p:ext uri="{BB962C8B-B14F-4D97-AF65-F5344CB8AC3E}">
        <p14:creationId xmlns:p14="http://schemas.microsoft.com/office/powerpoint/2010/main" val="9974201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pic>
        <p:nvPicPr>
          <p:cNvPr id="228" name="Google Shape;228;p34"/>
          <p:cNvPicPr preferRelativeResize="0"/>
          <p:nvPr/>
        </p:nvPicPr>
        <p:blipFill rotWithShape="1">
          <a:blip r:embed="rId3">
            <a:alphaModFix/>
          </a:blip>
          <a:srcRect/>
          <a:stretch/>
        </p:blipFill>
        <p:spPr>
          <a:xfrm>
            <a:off x="163475" y="164700"/>
            <a:ext cx="6487599" cy="2122750"/>
          </a:xfrm>
          <a:prstGeom prst="rect">
            <a:avLst/>
          </a:prstGeom>
          <a:noFill/>
          <a:ln>
            <a:noFill/>
          </a:ln>
        </p:spPr>
      </p:pic>
      <p:pic>
        <p:nvPicPr>
          <p:cNvPr id="229" name="Google Shape;229;p34"/>
          <p:cNvPicPr preferRelativeResize="0"/>
          <p:nvPr/>
        </p:nvPicPr>
        <p:blipFill>
          <a:blip r:embed="rId4">
            <a:alphaModFix/>
          </a:blip>
          <a:stretch>
            <a:fillRect/>
          </a:stretch>
        </p:blipFill>
        <p:spPr>
          <a:xfrm>
            <a:off x="2032075" y="2698638"/>
            <a:ext cx="2114550" cy="2009775"/>
          </a:xfrm>
          <a:prstGeom prst="rect">
            <a:avLst/>
          </a:prstGeom>
          <a:noFill/>
          <a:ln>
            <a:noFill/>
          </a:ln>
        </p:spPr>
      </p:pic>
      <p:pic>
        <p:nvPicPr>
          <p:cNvPr id="230" name="Google Shape;230;p34"/>
          <p:cNvPicPr preferRelativeResize="0"/>
          <p:nvPr/>
        </p:nvPicPr>
        <p:blipFill rotWithShape="1">
          <a:blip r:embed="rId5">
            <a:alphaModFix/>
          </a:blip>
          <a:srcRect/>
          <a:stretch/>
        </p:blipFill>
        <p:spPr>
          <a:xfrm>
            <a:off x="4405247" y="2415953"/>
            <a:ext cx="4818701" cy="2727550"/>
          </a:xfrm>
          <a:prstGeom prst="rect">
            <a:avLst/>
          </a:prstGeom>
          <a:noFill/>
          <a:ln>
            <a:noFill/>
          </a:ln>
        </p:spPr>
      </p:pic>
      <p:sp>
        <p:nvSpPr>
          <p:cNvPr id="231" name="Google Shape;231;p34"/>
          <p:cNvSpPr/>
          <p:nvPr/>
        </p:nvSpPr>
        <p:spPr>
          <a:xfrm>
            <a:off x="170850" y="2415075"/>
            <a:ext cx="1539300" cy="2462400"/>
          </a:xfrm>
          <a:prstGeom prst="rect">
            <a:avLst/>
          </a:prstGeom>
          <a:solidFill>
            <a:srgbClr val="7030A0">
              <a:alpha val="17650"/>
            </a:srgbClr>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pt-BR" sz="1600" b="0" i="1" u="none" strike="noStrike" cap="none">
                <a:solidFill>
                  <a:srgbClr val="000000"/>
                </a:solidFill>
                <a:latin typeface="Syne"/>
                <a:ea typeface="Syne"/>
                <a:cs typeface="Syne"/>
                <a:sym typeface="Syne"/>
              </a:rPr>
              <a:t>“Elas girando </a:t>
            </a:r>
            <a:r>
              <a:rPr lang="pt-BR" sz="1600" i="1">
                <a:latin typeface="Syne"/>
                <a:ea typeface="Syne"/>
                <a:cs typeface="Syne"/>
                <a:sym typeface="Syne"/>
              </a:rPr>
              <a:t>influência</a:t>
            </a:r>
            <a:r>
              <a:rPr lang="pt-BR" sz="1600" b="0" i="1" u="none" strike="noStrike" cap="none">
                <a:solidFill>
                  <a:srgbClr val="000000"/>
                </a:solidFill>
                <a:latin typeface="Syne"/>
                <a:ea typeface="Syne"/>
                <a:cs typeface="Syne"/>
                <a:sym typeface="Syne"/>
              </a:rPr>
              <a:t> na minha labirintite e dor de cabeça. Dá tontura, ânsia de vomito” (E7).</a:t>
            </a:r>
            <a:endParaRPr sz="1600"/>
          </a:p>
        </p:txBody>
      </p:sp>
      <p:sp>
        <p:nvSpPr>
          <p:cNvPr id="232" name="Google Shape;232;p34"/>
          <p:cNvSpPr/>
          <p:nvPr/>
        </p:nvSpPr>
        <p:spPr>
          <a:xfrm>
            <a:off x="6803475" y="220050"/>
            <a:ext cx="2088900" cy="2009700"/>
          </a:xfrm>
          <a:prstGeom prst="rect">
            <a:avLst/>
          </a:prstGeom>
          <a:solidFill>
            <a:srgbClr val="7030A0">
              <a:alpha val="17650"/>
            </a:srgbClr>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None/>
            </a:pPr>
            <a:r>
              <a:rPr lang="pt-BR" sz="1600" b="0" i="1" u="none" strike="noStrike" cap="none">
                <a:solidFill>
                  <a:srgbClr val="000000"/>
                </a:solidFill>
                <a:latin typeface="Syne"/>
                <a:ea typeface="Syne"/>
                <a:cs typeface="Syne"/>
                <a:sym typeface="Syne"/>
              </a:rPr>
              <a:t>“Eu troquei de quarto porque a réstia ficava passando. Eu sinto tontura com elas. Elas mexem com a minha visão” (E2).</a:t>
            </a:r>
            <a:endParaRPr sz="1600"/>
          </a:p>
        </p:txBody>
      </p:sp>
      <p:sp>
        <p:nvSpPr>
          <p:cNvPr id="2" name="CaixaDeTexto 1">
            <a:extLst>
              <a:ext uri="{FF2B5EF4-FFF2-40B4-BE49-F238E27FC236}">
                <a16:creationId xmlns:a16="http://schemas.microsoft.com/office/drawing/2014/main" id="{BC5EF8E6-59A5-724E-2616-2D0000F95575}"/>
              </a:ext>
            </a:extLst>
          </p:cNvPr>
          <p:cNvSpPr txBox="1"/>
          <p:nvPr/>
        </p:nvSpPr>
        <p:spPr>
          <a:xfrm>
            <a:off x="1708225" y="4730142"/>
            <a:ext cx="2438400" cy="248658"/>
          </a:xfrm>
          <a:prstGeom prst="rect">
            <a:avLst/>
          </a:prstGeom>
          <a:noFill/>
        </p:spPr>
        <p:txBody>
          <a:bodyPr wrap="square">
            <a:spAutoFit/>
          </a:bodyPr>
          <a:lstStyle/>
          <a:p>
            <a:pPr algn="r">
              <a:lnSpc>
                <a:spcPct val="107000"/>
              </a:lnSpc>
              <a:spcAft>
                <a:spcPts val="600"/>
              </a:spcAft>
              <a:buNone/>
            </a:pPr>
            <a:r>
              <a:rPr lang="pt-BR" sz="1000" kern="100" dirty="0">
                <a:effectLst/>
                <a:latin typeface="Arial" panose="020B0604020202020204" pitchFamily="34" charset="0"/>
                <a:ea typeface="Calibri" panose="020F0502020204030204" pitchFamily="34" charset="0"/>
                <a:cs typeface="Times New Roman" panose="02020603050405020304" pitchFamily="18" charset="0"/>
              </a:rPr>
              <a:t>Fonte: Dados da pesquisa (2023).</a:t>
            </a:r>
            <a:endParaRPr lang="pt-BR" sz="1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pic>
        <p:nvPicPr>
          <p:cNvPr id="237" name="Google Shape;237;p35"/>
          <p:cNvPicPr preferRelativeResize="0"/>
          <p:nvPr/>
        </p:nvPicPr>
        <p:blipFill rotWithShape="1">
          <a:blip r:embed="rId3">
            <a:alphaModFix/>
          </a:blip>
          <a:srcRect/>
          <a:stretch/>
        </p:blipFill>
        <p:spPr>
          <a:xfrm>
            <a:off x="381000" y="152400"/>
            <a:ext cx="8195726" cy="2537550"/>
          </a:xfrm>
          <a:prstGeom prst="rect">
            <a:avLst/>
          </a:prstGeom>
          <a:noFill/>
          <a:ln>
            <a:noFill/>
          </a:ln>
        </p:spPr>
      </p:pic>
      <p:pic>
        <p:nvPicPr>
          <p:cNvPr id="238" name="Google Shape;238;p35"/>
          <p:cNvPicPr preferRelativeResize="0"/>
          <p:nvPr/>
        </p:nvPicPr>
        <p:blipFill>
          <a:blip r:embed="rId4">
            <a:alphaModFix/>
          </a:blip>
          <a:stretch>
            <a:fillRect/>
          </a:stretch>
        </p:blipFill>
        <p:spPr>
          <a:xfrm>
            <a:off x="1071563" y="2951800"/>
            <a:ext cx="2162175" cy="1962150"/>
          </a:xfrm>
          <a:prstGeom prst="rect">
            <a:avLst/>
          </a:prstGeom>
          <a:noFill/>
          <a:ln>
            <a:noFill/>
          </a:ln>
        </p:spPr>
      </p:pic>
      <p:sp>
        <p:nvSpPr>
          <p:cNvPr id="239" name="Google Shape;239;p35"/>
          <p:cNvSpPr/>
          <p:nvPr/>
        </p:nvSpPr>
        <p:spPr>
          <a:xfrm>
            <a:off x="3800425" y="3382550"/>
            <a:ext cx="4776300" cy="747600"/>
          </a:xfrm>
          <a:prstGeom prst="rect">
            <a:avLst/>
          </a:prstGeom>
          <a:solidFill>
            <a:srgbClr val="7030A0">
              <a:alpha val="17650"/>
            </a:srgbClr>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pt-BR" sz="1800" b="0" i="1" u="none" strike="noStrike" cap="none">
                <a:solidFill>
                  <a:srgbClr val="000000"/>
                </a:solidFill>
                <a:latin typeface="Syne"/>
                <a:ea typeface="Syne"/>
                <a:cs typeface="Syne"/>
                <a:sym typeface="Syne"/>
              </a:rPr>
              <a:t>“</a:t>
            </a:r>
            <a:r>
              <a:rPr lang="pt-BR" sz="1600" i="1">
                <a:latin typeface="Syne"/>
                <a:ea typeface="Syne"/>
                <a:cs typeface="Syne"/>
                <a:sym typeface="Syne"/>
              </a:rPr>
              <a:t>Depois</a:t>
            </a:r>
            <a:r>
              <a:rPr lang="pt-BR" sz="1800" b="0" i="1" u="none" strike="noStrike" cap="none">
                <a:solidFill>
                  <a:srgbClr val="000000"/>
                </a:solidFill>
                <a:latin typeface="Syne"/>
                <a:ea typeface="Syne"/>
                <a:cs typeface="Syne"/>
                <a:sym typeface="Syne"/>
              </a:rPr>
              <a:t> delas eu sinto enjoo, dor de cabeça e dor de ouvido” </a:t>
            </a:r>
            <a:r>
              <a:rPr lang="pt-BR" sz="1800" b="0" i="0" u="none" strike="noStrike" cap="none">
                <a:solidFill>
                  <a:srgbClr val="000000"/>
                </a:solidFill>
                <a:latin typeface="Syne"/>
                <a:ea typeface="Syne"/>
                <a:cs typeface="Syne"/>
                <a:sym typeface="Syne"/>
              </a:rPr>
              <a:t>(E2).</a:t>
            </a:r>
            <a:endParaRPr sz="1800"/>
          </a:p>
        </p:txBody>
      </p:sp>
      <p:sp>
        <p:nvSpPr>
          <p:cNvPr id="2" name="CaixaDeTexto 1">
            <a:extLst>
              <a:ext uri="{FF2B5EF4-FFF2-40B4-BE49-F238E27FC236}">
                <a16:creationId xmlns:a16="http://schemas.microsoft.com/office/drawing/2014/main" id="{D58FED61-36EF-C1C6-0977-222AF67EF286}"/>
              </a:ext>
            </a:extLst>
          </p:cNvPr>
          <p:cNvSpPr txBox="1"/>
          <p:nvPr/>
        </p:nvSpPr>
        <p:spPr>
          <a:xfrm>
            <a:off x="933450" y="4866771"/>
            <a:ext cx="2438400" cy="248658"/>
          </a:xfrm>
          <a:prstGeom prst="rect">
            <a:avLst/>
          </a:prstGeom>
          <a:noFill/>
        </p:spPr>
        <p:txBody>
          <a:bodyPr wrap="square">
            <a:spAutoFit/>
          </a:bodyPr>
          <a:lstStyle/>
          <a:p>
            <a:pPr algn="r">
              <a:lnSpc>
                <a:spcPct val="107000"/>
              </a:lnSpc>
              <a:spcAft>
                <a:spcPts val="600"/>
              </a:spcAft>
              <a:buNone/>
            </a:pPr>
            <a:r>
              <a:rPr lang="pt-BR" sz="1000" kern="100" dirty="0">
                <a:effectLst/>
                <a:latin typeface="Arial" panose="020B0604020202020204" pitchFamily="34" charset="0"/>
                <a:ea typeface="Calibri" panose="020F0502020204030204" pitchFamily="34" charset="0"/>
                <a:cs typeface="Times New Roman" panose="02020603050405020304" pitchFamily="18" charset="0"/>
              </a:rPr>
              <a:t>Fonte: Dados da pesquisa (2023).</a:t>
            </a:r>
            <a:endParaRPr lang="pt-BR" sz="1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3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pt-BR" b="1">
                <a:solidFill>
                  <a:srgbClr val="274E13"/>
                </a:solidFill>
                <a:latin typeface="Alegreya"/>
                <a:ea typeface="Alegreya"/>
                <a:cs typeface="Alegreya"/>
                <a:sym typeface="Alegreya"/>
              </a:rPr>
              <a:t>Exame</a:t>
            </a:r>
            <a:r>
              <a:rPr lang="pt-BR"/>
              <a:t> </a:t>
            </a:r>
            <a:r>
              <a:rPr lang="pt-BR" b="1">
                <a:solidFill>
                  <a:srgbClr val="274E13"/>
                </a:solidFill>
                <a:latin typeface="Alegreya"/>
                <a:ea typeface="Alegreya"/>
                <a:cs typeface="Alegreya"/>
                <a:sym typeface="Alegreya"/>
              </a:rPr>
              <a:t>de audiometria – 31 participantes</a:t>
            </a:r>
            <a:endParaRPr/>
          </a:p>
        </p:txBody>
      </p:sp>
      <p:sp>
        <p:nvSpPr>
          <p:cNvPr id="245" name="Google Shape;245;p36"/>
          <p:cNvSpPr txBox="1">
            <a:spLocks noGrp="1"/>
          </p:cNvSpPr>
          <p:nvPr>
            <p:ph type="body" idx="1"/>
          </p:nvPr>
        </p:nvSpPr>
        <p:spPr>
          <a:xfrm>
            <a:off x="311700" y="2065000"/>
            <a:ext cx="6250800" cy="2901300"/>
          </a:xfrm>
          <a:prstGeom prst="rect">
            <a:avLst/>
          </a:prstGeom>
          <a:solidFill>
            <a:srgbClr val="EFEFEF"/>
          </a:solidFill>
          <a:ln>
            <a:noFill/>
          </a:ln>
        </p:spPr>
        <p:txBody>
          <a:bodyPr spcFirstLastPara="1" wrap="square" lIns="91425" tIns="91425" rIns="91425" bIns="91425" anchor="t" anchorCtr="0">
            <a:normAutofit/>
          </a:bodyPr>
          <a:lstStyle/>
          <a:p>
            <a:pPr marL="114300" lvl="0" indent="0" algn="l" rtl="0">
              <a:lnSpc>
                <a:spcPct val="115000"/>
              </a:lnSpc>
              <a:spcBef>
                <a:spcPts val="0"/>
              </a:spcBef>
              <a:spcAft>
                <a:spcPts val="0"/>
              </a:spcAft>
              <a:buSzPts val="1800"/>
              <a:buNone/>
            </a:pPr>
            <a:r>
              <a:rPr lang="pt-BR" sz="1900" b="1" dirty="0">
                <a:solidFill>
                  <a:srgbClr val="274E13"/>
                </a:solidFill>
              </a:rPr>
              <a:t>Queixas auditivas:</a:t>
            </a:r>
            <a:endParaRPr sz="1900" b="1" dirty="0">
              <a:solidFill>
                <a:srgbClr val="274E13"/>
              </a:solidFill>
            </a:endParaRPr>
          </a:p>
          <a:p>
            <a:pPr marL="457200" lvl="0" indent="-349250" algn="l" rtl="0">
              <a:lnSpc>
                <a:spcPct val="115000"/>
              </a:lnSpc>
              <a:spcBef>
                <a:spcPts val="0"/>
              </a:spcBef>
              <a:spcAft>
                <a:spcPts val="0"/>
              </a:spcAft>
              <a:buClr>
                <a:srgbClr val="274E13"/>
              </a:buClr>
              <a:buSzPts val="1900"/>
              <a:buChar char="●"/>
            </a:pPr>
            <a:r>
              <a:rPr lang="pt-BR" sz="1900" b="1" dirty="0">
                <a:solidFill>
                  <a:srgbClr val="274E13"/>
                </a:solidFill>
                <a:latin typeface="Arial"/>
                <a:ea typeface="Arial"/>
                <a:cs typeface="Arial"/>
                <a:sym typeface="Arial"/>
              </a:rPr>
              <a:t>81,48%</a:t>
            </a:r>
            <a:r>
              <a:rPr lang="pt-BR" sz="1900" dirty="0">
                <a:solidFill>
                  <a:srgbClr val="274E13"/>
                </a:solidFill>
                <a:latin typeface="Arial"/>
                <a:ea typeface="Arial"/>
                <a:cs typeface="Arial"/>
                <a:sym typeface="Arial"/>
              </a:rPr>
              <a:t> dos participantes </a:t>
            </a:r>
            <a:r>
              <a:rPr lang="pt-BR" sz="1900" b="1" dirty="0">
                <a:solidFill>
                  <a:srgbClr val="274E13"/>
                </a:solidFill>
                <a:latin typeface="Arial"/>
                <a:ea typeface="Arial"/>
                <a:cs typeface="Arial"/>
                <a:sym typeface="Arial"/>
              </a:rPr>
              <a:t>relataram</a:t>
            </a:r>
            <a:r>
              <a:rPr lang="pt-BR" sz="1900" dirty="0">
                <a:solidFill>
                  <a:srgbClr val="274E13"/>
                </a:solidFill>
                <a:latin typeface="Arial"/>
                <a:ea typeface="Arial"/>
                <a:cs typeface="Arial"/>
                <a:sym typeface="Arial"/>
              </a:rPr>
              <a:t> dificuldade de compreensão auditiva;</a:t>
            </a:r>
            <a:endParaRPr sz="1900" dirty="0">
              <a:solidFill>
                <a:srgbClr val="274E13"/>
              </a:solidFill>
            </a:endParaRPr>
          </a:p>
          <a:p>
            <a:pPr marL="457200" lvl="0" indent="-349250" algn="l" rtl="0">
              <a:lnSpc>
                <a:spcPct val="115000"/>
              </a:lnSpc>
              <a:spcBef>
                <a:spcPts val="0"/>
              </a:spcBef>
              <a:spcAft>
                <a:spcPts val="0"/>
              </a:spcAft>
              <a:buClr>
                <a:srgbClr val="274E13"/>
              </a:buClr>
              <a:buSzPts val="1900"/>
              <a:buChar char="●"/>
            </a:pPr>
            <a:r>
              <a:rPr lang="pt-BR" sz="1900" dirty="0">
                <a:solidFill>
                  <a:srgbClr val="274E13"/>
                </a:solidFill>
                <a:latin typeface="Arial"/>
                <a:ea typeface="Arial"/>
                <a:cs typeface="Arial"/>
                <a:sym typeface="Arial"/>
              </a:rPr>
              <a:t>77,77% apresentaram hipoacusia;</a:t>
            </a:r>
            <a:endParaRPr sz="1900" dirty="0">
              <a:solidFill>
                <a:srgbClr val="274E13"/>
              </a:solidFill>
            </a:endParaRPr>
          </a:p>
          <a:p>
            <a:pPr marL="457200" lvl="0" indent="-349250" algn="l" rtl="0">
              <a:lnSpc>
                <a:spcPct val="115000"/>
              </a:lnSpc>
              <a:spcBef>
                <a:spcPts val="0"/>
              </a:spcBef>
              <a:spcAft>
                <a:spcPts val="0"/>
              </a:spcAft>
              <a:buClr>
                <a:srgbClr val="274E13"/>
              </a:buClr>
              <a:buSzPts val="1900"/>
              <a:buChar char="●"/>
            </a:pPr>
            <a:r>
              <a:rPr lang="pt-BR" sz="1900" dirty="0">
                <a:solidFill>
                  <a:srgbClr val="274E13"/>
                </a:solidFill>
                <a:latin typeface="Arial"/>
                <a:ea typeface="Arial"/>
                <a:cs typeface="Arial"/>
                <a:sym typeface="Arial"/>
              </a:rPr>
              <a:t>78,14% relataram otalgia;</a:t>
            </a:r>
            <a:endParaRPr sz="1900" dirty="0">
              <a:solidFill>
                <a:srgbClr val="274E13"/>
              </a:solidFill>
            </a:endParaRPr>
          </a:p>
          <a:p>
            <a:pPr marL="457200" lvl="0" indent="-349250" algn="l" rtl="0">
              <a:lnSpc>
                <a:spcPct val="115000"/>
              </a:lnSpc>
              <a:spcBef>
                <a:spcPts val="0"/>
              </a:spcBef>
              <a:spcAft>
                <a:spcPts val="0"/>
              </a:spcAft>
              <a:buClr>
                <a:srgbClr val="274E13"/>
              </a:buClr>
              <a:buSzPts val="1900"/>
              <a:buChar char="●"/>
            </a:pPr>
            <a:r>
              <a:rPr lang="pt-BR" sz="1900" dirty="0">
                <a:solidFill>
                  <a:srgbClr val="274E13"/>
                </a:solidFill>
                <a:latin typeface="Arial"/>
                <a:ea typeface="Arial"/>
                <a:cs typeface="Arial"/>
                <a:sym typeface="Arial"/>
              </a:rPr>
              <a:t>74,04% mencionaram plenitude auricular;</a:t>
            </a:r>
            <a:endParaRPr sz="1900" dirty="0">
              <a:solidFill>
                <a:srgbClr val="274E13"/>
              </a:solidFill>
            </a:endParaRPr>
          </a:p>
          <a:p>
            <a:pPr marL="457200" lvl="0" indent="-349250" algn="l" rtl="0">
              <a:lnSpc>
                <a:spcPct val="115000"/>
              </a:lnSpc>
              <a:spcBef>
                <a:spcPts val="0"/>
              </a:spcBef>
              <a:spcAft>
                <a:spcPts val="0"/>
              </a:spcAft>
              <a:buClr>
                <a:srgbClr val="274E13"/>
              </a:buClr>
              <a:buSzPts val="1900"/>
              <a:buChar char="●"/>
            </a:pPr>
            <a:r>
              <a:rPr lang="pt-BR" sz="1900" dirty="0">
                <a:solidFill>
                  <a:srgbClr val="274E13"/>
                </a:solidFill>
                <a:latin typeface="Arial"/>
                <a:ea typeface="Arial"/>
                <a:cs typeface="Arial"/>
                <a:sym typeface="Arial"/>
              </a:rPr>
              <a:t>92,59% referiram zumbido;</a:t>
            </a:r>
            <a:endParaRPr sz="1900" dirty="0">
              <a:solidFill>
                <a:srgbClr val="274E13"/>
              </a:solidFill>
            </a:endParaRPr>
          </a:p>
          <a:p>
            <a:pPr marL="457200" lvl="0" indent="-349250" algn="l" rtl="0">
              <a:lnSpc>
                <a:spcPct val="115000"/>
              </a:lnSpc>
              <a:spcBef>
                <a:spcPts val="0"/>
              </a:spcBef>
              <a:spcAft>
                <a:spcPts val="0"/>
              </a:spcAft>
              <a:buClr>
                <a:srgbClr val="274E13"/>
              </a:buClr>
              <a:buSzPts val="1900"/>
              <a:buChar char="●"/>
            </a:pPr>
            <a:r>
              <a:rPr lang="pt-BR" sz="1900" dirty="0">
                <a:solidFill>
                  <a:srgbClr val="274E13"/>
                </a:solidFill>
                <a:latin typeface="Arial"/>
                <a:ea typeface="Arial"/>
                <a:cs typeface="Arial"/>
                <a:sym typeface="Arial"/>
              </a:rPr>
              <a:t>66,66% relataram tontura. </a:t>
            </a:r>
            <a:endParaRPr sz="1900" dirty="0">
              <a:solidFill>
                <a:srgbClr val="274E13"/>
              </a:solidFill>
            </a:endParaRPr>
          </a:p>
        </p:txBody>
      </p:sp>
      <p:sp>
        <p:nvSpPr>
          <p:cNvPr id="246" name="Google Shape;246;p36"/>
          <p:cNvSpPr txBox="1"/>
          <p:nvPr/>
        </p:nvSpPr>
        <p:spPr>
          <a:xfrm>
            <a:off x="311700" y="939450"/>
            <a:ext cx="6426600" cy="1098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pt-BR" sz="1800">
                <a:solidFill>
                  <a:schemeClr val="dk2"/>
                </a:solidFill>
              </a:rPr>
              <a:t>Idade média: 42,81 anos;</a:t>
            </a:r>
            <a:endParaRPr sz="1800">
              <a:solidFill>
                <a:schemeClr val="dk2"/>
              </a:solidFill>
            </a:endParaRPr>
          </a:p>
          <a:p>
            <a:pPr marL="0" lvl="0" indent="0" algn="l" rtl="0">
              <a:lnSpc>
                <a:spcPct val="115000"/>
              </a:lnSpc>
              <a:spcBef>
                <a:spcPts val="0"/>
              </a:spcBef>
              <a:spcAft>
                <a:spcPts val="0"/>
              </a:spcAft>
              <a:buNone/>
            </a:pPr>
            <a:r>
              <a:rPr lang="pt-BR" sz="1800">
                <a:solidFill>
                  <a:schemeClr val="dk2"/>
                </a:solidFill>
              </a:rPr>
              <a:t>distância média entre as residências e o aerogerador: 235,04 metros;</a:t>
            </a:r>
            <a:endParaRPr sz="1800">
              <a:solidFill>
                <a:schemeClr val="dk2"/>
              </a:solidFill>
            </a:endParaRPr>
          </a:p>
        </p:txBody>
      </p:sp>
      <p:pic>
        <p:nvPicPr>
          <p:cNvPr id="247" name="Google Shape;247;p36"/>
          <p:cNvPicPr preferRelativeResize="0"/>
          <p:nvPr/>
        </p:nvPicPr>
        <p:blipFill>
          <a:blip r:embed="rId3">
            <a:alphaModFix/>
          </a:blip>
          <a:stretch>
            <a:fillRect/>
          </a:stretch>
        </p:blipFill>
        <p:spPr>
          <a:xfrm>
            <a:off x="6823519" y="164558"/>
            <a:ext cx="2081226" cy="2774968"/>
          </a:xfrm>
          <a:prstGeom prst="rect">
            <a:avLst/>
          </a:prstGeom>
          <a:noFill/>
          <a:ln>
            <a:noFill/>
          </a:ln>
        </p:spPr>
      </p:pic>
      <p:pic>
        <p:nvPicPr>
          <p:cNvPr id="248" name="Google Shape;248;p36"/>
          <p:cNvPicPr preferRelativeResize="0"/>
          <p:nvPr/>
        </p:nvPicPr>
        <p:blipFill>
          <a:blip r:embed="rId4">
            <a:alphaModFix/>
          </a:blip>
          <a:stretch>
            <a:fillRect/>
          </a:stretch>
        </p:blipFill>
        <p:spPr>
          <a:xfrm>
            <a:off x="6823525" y="2773700"/>
            <a:ext cx="1783274" cy="23698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3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marR="0" lvl="0" indent="0" algn="l" rtl="0">
              <a:lnSpc>
                <a:spcPct val="100000"/>
              </a:lnSpc>
              <a:spcBef>
                <a:spcPts val="0"/>
              </a:spcBef>
              <a:spcAft>
                <a:spcPts val="0"/>
              </a:spcAft>
              <a:buSzPct val="111111"/>
              <a:buNone/>
            </a:pPr>
            <a:r>
              <a:rPr lang="pt-BR" b="1">
                <a:solidFill>
                  <a:srgbClr val="274E13"/>
                </a:solidFill>
                <a:latin typeface="Alegreya"/>
                <a:ea typeface="Alegreya"/>
                <a:cs typeface="Alegreya"/>
                <a:sym typeface="Alegreya"/>
              </a:rPr>
              <a:t>Exame de audiometria – 31 participantes</a:t>
            </a:r>
            <a:endParaRPr b="1">
              <a:solidFill>
                <a:srgbClr val="274E13"/>
              </a:solidFill>
              <a:latin typeface="Alegreya"/>
              <a:ea typeface="Alegreya"/>
              <a:cs typeface="Alegreya"/>
              <a:sym typeface="Alegreya"/>
            </a:endParaRPr>
          </a:p>
        </p:txBody>
      </p:sp>
      <p:sp>
        <p:nvSpPr>
          <p:cNvPr id="254" name="Google Shape;254;p37"/>
          <p:cNvSpPr txBox="1">
            <a:spLocks noGrp="1"/>
          </p:cNvSpPr>
          <p:nvPr>
            <p:ph type="body" idx="1"/>
          </p:nvPr>
        </p:nvSpPr>
        <p:spPr>
          <a:xfrm>
            <a:off x="311700" y="1152475"/>
            <a:ext cx="5604600" cy="3725100"/>
          </a:xfrm>
          <a:prstGeom prst="rect">
            <a:avLst/>
          </a:prstGeom>
          <a:solidFill>
            <a:srgbClr val="EFEFEF"/>
          </a:solidFill>
          <a:ln>
            <a:noFill/>
          </a:ln>
        </p:spPr>
        <p:txBody>
          <a:bodyPr spcFirstLastPara="1" wrap="square" lIns="91425" tIns="91425" rIns="91425" bIns="91425" anchor="t" anchorCtr="0">
            <a:noAutofit/>
          </a:bodyPr>
          <a:lstStyle/>
          <a:p>
            <a:pPr marL="114300" marR="0" lvl="0" indent="0" algn="l" rtl="0">
              <a:lnSpc>
                <a:spcPct val="115000"/>
              </a:lnSpc>
              <a:spcBef>
                <a:spcPts val="0"/>
              </a:spcBef>
              <a:spcAft>
                <a:spcPts val="0"/>
              </a:spcAft>
              <a:buSzPts val="1800"/>
              <a:buNone/>
            </a:pPr>
            <a:r>
              <a:rPr lang="pt-BR" sz="2000" dirty="0">
                <a:solidFill>
                  <a:srgbClr val="274E13"/>
                </a:solidFill>
                <a:latin typeface="Arial"/>
                <a:ea typeface="Arial"/>
                <a:cs typeface="Arial"/>
                <a:sym typeface="Arial"/>
              </a:rPr>
              <a:t>Quanto à análise descritiva das audiometrias:</a:t>
            </a:r>
            <a:endParaRPr sz="2000" b="1" dirty="0">
              <a:solidFill>
                <a:srgbClr val="274E13"/>
              </a:solidFill>
            </a:endParaRPr>
          </a:p>
          <a:p>
            <a:pPr marL="457200" lvl="0" indent="-355600" algn="l" rtl="0">
              <a:lnSpc>
                <a:spcPct val="115000"/>
              </a:lnSpc>
              <a:spcBef>
                <a:spcPts val="0"/>
              </a:spcBef>
              <a:spcAft>
                <a:spcPts val="0"/>
              </a:spcAft>
              <a:buClr>
                <a:srgbClr val="274E13"/>
              </a:buClr>
              <a:buSzPts val="2000"/>
              <a:buChar char="●"/>
            </a:pPr>
            <a:r>
              <a:rPr lang="pt-BR" sz="2000" b="1" dirty="0">
                <a:solidFill>
                  <a:srgbClr val="274E13"/>
                </a:solidFill>
              </a:rPr>
              <a:t>74,07%</a:t>
            </a:r>
            <a:r>
              <a:rPr lang="pt-BR" sz="2000" dirty="0">
                <a:solidFill>
                  <a:srgbClr val="274E13"/>
                </a:solidFill>
                <a:latin typeface="Arial"/>
                <a:ea typeface="Arial"/>
                <a:cs typeface="Arial"/>
                <a:sym typeface="Arial"/>
              </a:rPr>
              <a:t> dos participantes </a:t>
            </a:r>
            <a:r>
              <a:rPr lang="pt-BR" sz="2000" b="1" dirty="0">
                <a:solidFill>
                  <a:srgbClr val="274E13"/>
                </a:solidFill>
                <a:latin typeface="Arial"/>
                <a:ea typeface="Arial"/>
                <a:cs typeface="Arial"/>
                <a:sym typeface="Arial"/>
              </a:rPr>
              <a:t>apresentaram alterações </a:t>
            </a:r>
            <a:r>
              <a:rPr lang="pt-BR" sz="2000" dirty="0">
                <a:solidFill>
                  <a:srgbClr val="274E13"/>
                </a:solidFill>
                <a:latin typeface="Arial"/>
                <a:ea typeface="Arial"/>
                <a:cs typeface="Arial"/>
                <a:sym typeface="Arial"/>
              </a:rPr>
              <a:t>em pelo menos uma das orelhas;</a:t>
            </a:r>
            <a:endParaRPr sz="2000" dirty="0">
              <a:solidFill>
                <a:srgbClr val="274E13"/>
              </a:solidFill>
            </a:endParaRPr>
          </a:p>
          <a:p>
            <a:pPr marL="457200" lvl="0" indent="-355600" algn="l" rtl="0">
              <a:lnSpc>
                <a:spcPct val="115000"/>
              </a:lnSpc>
              <a:spcBef>
                <a:spcPts val="0"/>
              </a:spcBef>
              <a:spcAft>
                <a:spcPts val="0"/>
              </a:spcAft>
              <a:buClr>
                <a:srgbClr val="274E13"/>
              </a:buClr>
              <a:buSzPts val="2000"/>
              <a:buChar char="●"/>
            </a:pPr>
            <a:r>
              <a:rPr lang="pt-BR" sz="2000" dirty="0">
                <a:solidFill>
                  <a:srgbClr val="274E13"/>
                </a:solidFill>
                <a:latin typeface="Arial"/>
                <a:ea typeface="Arial"/>
                <a:cs typeface="Arial"/>
                <a:sym typeface="Arial"/>
              </a:rPr>
              <a:t>Desses, 62,96% tiveram perda auditiva sensorioneural na orelha direita e 55,55% na orelha esquerda</a:t>
            </a:r>
            <a:endParaRPr sz="2000" dirty="0">
              <a:solidFill>
                <a:srgbClr val="274E13"/>
              </a:solidFill>
            </a:endParaRPr>
          </a:p>
          <a:p>
            <a:pPr marL="457200" lvl="0" indent="-355600" algn="l" rtl="0">
              <a:lnSpc>
                <a:spcPct val="115000"/>
              </a:lnSpc>
              <a:spcBef>
                <a:spcPts val="0"/>
              </a:spcBef>
              <a:spcAft>
                <a:spcPts val="0"/>
              </a:spcAft>
              <a:buClr>
                <a:srgbClr val="274E13"/>
              </a:buClr>
              <a:buSzPts val="2000"/>
              <a:buFont typeface="Arial"/>
              <a:buChar char="●"/>
            </a:pPr>
            <a:r>
              <a:rPr lang="pt-BR" sz="2000" dirty="0">
                <a:solidFill>
                  <a:srgbClr val="274E13"/>
                </a:solidFill>
                <a:latin typeface="Arial"/>
                <a:ea typeface="Arial"/>
                <a:cs typeface="Arial"/>
                <a:sym typeface="Arial"/>
              </a:rPr>
              <a:t>7,40% apresentaram perda auditiva mista na orelha direita e 11,11% na orelha esquerda. </a:t>
            </a:r>
            <a:endParaRPr sz="2000" dirty="0">
              <a:solidFill>
                <a:srgbClr val="274E13"/>
              </a:solidFill>
            </a:endParaRPr>
          </a:p>
          <a:p>
            <a:pPr marL="457200" lvl="0" indent="-228600" algn="l" rtl="0">
              <a:lnSpc>
                <a:spcPct val="115000"/>
              </a:lnSpc>
              <a:spcBef>
                <a:spcPts val="0"/>
              </a:spcBef>
              <a:spcAft>
                <a:spcPts val="0"/>
              </a:spcAft>
              <a:buSzPts val="1800"/>
              <a:buNone/>
            </a:pPr>
            <a:endParaRPr sz="2000" dirty="0"/>
          </a:p>
        </p:txBody>
      </p:sp>
      <p:pic>
        <p:nvPicPr>
          <p:cNvPr id="255" name="Google Shape;255;p37"/>
          <p:cNvPicPr preferRelativeResize="0"/>
          <p:nvPr/>
        </p:nvPicPr>
        <p:blipFill>
          <a:blip r:embed="rId3">
            <a:alphaModFix/>
          </a:blip>
          <a:stretch>
            <a:fillRect/>
          </a:stretch>
        </p:blipFill>
        <p:spPr>
          <a:xfrm>
            <a:off x="6068700" y="354725"/>
            <a:ext cx="2607950" cy="4636376"/>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38"/>
          <p:cNvSpPr txBox="1">
            <a:spLocks noGrp="1"/>
          </p:cNvSpPr>
          <p:nvPr>
            <p:ph type="title"/>
          </p:nvPr>
        </p:nvSpPr>
        <p:spPr>
          <a:xfrm>
            <a:off x="1570900" y="202850"/>
            <a:ext cx="2875800" cy="1874400"/>
          </a:xfrm>
          <a:prstGeom prst="rect">
            <a:avLst/>
          </a:prstGeom>
          <a:solidFill>
            <a:srgbClr val="083C92"/>
          </a:solidFill>
          <a:ln>
            <a:noFill/>
          </a:ln>
        </p:spPr>
        <p:txBody>
          <a:bodyPr spcFirstLastPara="1" wrap="square" lIns="91425" tIns="91425" rIns="91425" bIns="91425" anchor="ctr" anchorCtr="0">
            <a:normAutofit/>
          </a:bodyPr>
          <a:lstStyle/>
          <a:p>
            <a:pPr marL="0" lvl="0" indent="0" algn="ctr" rtl="0">
              <a:lnSpc>
                <a:spcPct val="100000"/>
              </a:lnSpc>
              <a:spcBef>
                <a:spcPts val="0"/>
              </a:spcBef>
              <a:spcAft>
                <a:spcPts val="0"/>
              </a:spcAft>
              <a:buSzPts val="3600"/>
              <a:buNone/>
            </a:pPr>
            <a:r>
              <a:rPr lang="pt-BR" sz="2000">
                <a:solidFill>
                  <a:schemeClr val="lt1"/>
                </a:solidFill>
              </a:rPr>
              <a:t>Na saúde bucal:</a:t>
            </a:r>
            <a:br>
              <a:rPr lang="pt-BR" sz="2000">
                <a:solidFill>
                  <a:schemeClr val="lt1"/>
                </a:solidFill>
              </a:rPr>
            </a:br>
            <a:r>
              <a:rPr lang="pt-BR" sz="2000">
                <a:solidFill>
                  <a:schemeClr val="lt1"/>
                </a:solidFill>
              </a:rPr>
              <a:t>Lesões não cariosas e disfunção da articulação ATM</a:t>
            </a:r>
            <a:endParaRPr/>
          </a:p>
        </p:txBody>
      </p:sp>
      <p:sp>
        <p:nvSpPr>
          <p:cNvPr id="261" name="Google Shape;261;p38"/>
          <p:cNvSpPr txBox="1">
            <a:spLocks noGrp="1"/>
          </p:cNvSpPr>
          <p:nvPr>
            <p:ph type="body" idx="4294967295"/>
          </p:nvPr>
        </p:nvSpPr>
        <p:spPr>
          <a:xfrm>
            <a:off x="223000" y="2334675"/>
            <a:ext cx="5908800" cy="2710800"/>
          </a:xfrm>
          <a:prstGeom prst="rect">
            <a:avLst/>
          </a:prstGeom>
          <a:solidFill>
            <a:srgbClr val="EFEFEF"/>
          </a:solidFill>
          <a:ln>
            <a:noFill/>
          </a:ln>
        </p:spPr>
        <p:txBody>
          <a:bodyPr spcFirstLastPara="1" wrap="square" lIns="91425" tIns="91425" rIns="91425" bIns="91425" anchor="t" anchorCtr="0">
            <a:noAutofit/>
          </a:bodyPr>
          <a:lstStyle/>
          <a:p>
            <a:pPr marL="114300" marR="0" lvl="0" indent="0" algn="just" rtl="0">
              <a:lnSpc>
                <a:spcPct val="115000"/>
              </a:lnSpc>
              <a:spcBef>
                <a:spcPts val="0"/>
              </a:spcBef>
              <a:spcAft>
                <a:spcPts val="0"/>
              </a:spcAft>
              <a:buSzPts val="1800"/>
              <a:buNone/>
            </a:pPr>
            <a:r>
              <a:rPr lang="pt-BR" sz="2000">
                <a:solidFill>
                  <a:srgbClr val="274E13"/>
                </a:solidFill>
              </a:rPr>
              <a:t>15 exames realizados em pessoas expostas, onde 10 apresentaram sinais e sintomas de DTM, principalmente dor muscular.</a:t>
            </a:r>
            <a:endParaRPr sz="2000">
              <a:solidFill>
                <a:srgbClr val="274E13"/>
              </a:solidFill>
            </a:endParaRPr>
          </a:p>
          <a:p>
            <a:pPr marL="114300" marR="0" lvl="0" indent="0" algn="just" rtl="0">
              <a:lnSpc>
                <a:spcPct val="115000"/>
              </a:lnSpc>
              <a:spcBef>
                <a:spcPts val="0"/>
              </a:spcBef>
              <a:spcAft>
                <a:spcPts val="0"/>
              </a:spcAft>
              <a:buSzPts val="1800"/>
              <a:buNone/>
            </a:pPr>
            <a:endParaRPr sz="2000">
              <a:solidFill>
                <a:srgbClr val="274E13"/>
              </a:solidFill>
            </a:endParaRPr>
          </a:p>
          <a:p>
            <a:pPr marL="114300" marR="0" lvl="0" indent="0" algn="just" rtl="0">
              <a:lnSpc>
                <a:spcPct val="115000"/>
              </a:lnSpc>
              <a:spcBef>
                <a:spcPts val="0"/>
              </a:spcBef>
              <a:spcAft>
                <a:spcPts val="0"/>
              </a:spcAft>
              <a:buSzPts val="1800"/>
              <a:buNone/>
            </a:pPr>
            <a:r>
              <a:rPr lang="pt-BR" sz="2000">
                <a:solidFill>
                  <a:srgbClr val="274E13"/>
                </a:solidFill>
              </a:rPr>
              <a:t>A prevalência nesse grupo, até o momento, está acima de 60%. Nos estudos em geral, ela fica em torno de 40%.</a:t>
            </a:r>
            <a:endParaRPr sz="2000">
              <a:solidFill>
                <a:srgbClr val="274E13"/>
              </a:solidFill>
            </a:endParaRPr>
          </a:p>
        </p:txBody>
      </p:sp>
      <p:pic>
        <p:nvPicPr>
          <p:cNvPr id="262" name="Google Shape;262;p38"/>
          <p:cNvPicPr preferRelativeResize="0"/>
          <p:nvPr/>
        </p:nvPicPr>
        <p:blipFill>
          <a:blip r:embed="rId3">
            <a:alphaModFix/>
          </a:blip>
          <a:stretch>
            <a:fillRect/>
          </a:stretch>
        </p:blipFill>
        <p:spPr>
          <a:xfrm>
            <a:off x="6464824" y="611748"/>
            <a:ext cx="2392325" cy="4253049"/>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39"/>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endParaRPr/>
          </a:p>
        </p:txBody>
      </p:sp>
      <p:pic>
        <p:nvPicPr>
          <p:cNvPr id="268" name="Google Shape;268;p39"/>
          <p:cNvPicPr preferRelativeResize="0"/>
          <p:nvPr/>
        </p:nvPicPr>
        <p:blipFill rotWithShape="1">
          <a:blip r:embed="rId3">
            <a:alphaModFix/>
          </a:blip>
          <a:srcRect/>
          <a:stretch/>
        </p:blipFill>
        <p:spPr>
          <a:xfrm>
            <a:off x="623875" y="357475"/>
            <a:ext cx="7896225" cy="2733675"/>
          </a:xfrm>
          <a:prstGeom prst="rect">
            <a:avLst/>
          </a:prstGeom>
          <a:noFill/>
          <a:ln>
            <a:noFill/>
          </a:ln>
        </p:spPr>
      </p:pic>
      <p:sp>
        <p:nvSpPr>
          <p:cNvPr id="269" name="Google Shape;269;p39"/>
          <p:cNvSpPr/>
          <p:nvPr/>
        </p:nvSpPr>
        <p:spPr>
          <a:xfrm>
            <a:off x="437947" y="3443925"/>
            <a:ext cx="5535600" cy="523200"/>
          </a:xfrm>
          <a:prstGeom prst="rect">
            <a:avLst/>
          </a:prstGeom>
          <a:solidFill>
            <a:srgbClr val="7030A0">
              <a:alpha val="17650"/>
            </a:srgbClr>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None/>
            </a:pPr>
            <a:r>
              <a:rPr lang="pt-BR" sz="1400" b="0" i="1" u="none" strike="noStrike" cap="none">
                <a:solidFill>
                  <a:srgbClr val="000000"/>
                </a:solidFill>
                <a:latin typeface="Syne"/>
                <a:ea typeface="Syne"/>
                <a:cs typeface="Syne"/>
                <a:sym typeface="Syne"/>
              </a:rPr>
              <a:t>“De uns três anos pra cá eu venho sentindo, um tremor, palpitações, pontadas” (E5)  </a:t>
            </a:r>
            <a:endParaRPr/>
          </a:p>
        </p:txBody>
      </p:sp>
      <p:sp>
        <p:nvSpPr>
          <p:cNvPr id="270" name="Google Shape;270;p39"/>
          <p:cNvSpPr/>
          <p:nvPr/>
        </p:nvSpPr>
        <p:spPr>
          <a:xfrm>
            <a:off x="2388922" y="4241063"/>
            <a:ext cx="5535600" cy="523200"/>
          </a:xfrm>
          <a:prstGeom prst="rect">
            <a:avLst/>
          </a:prstGeom>
          <a:solidFill>
            <a:srgbClr val="7030A0">
              <a:alpha val="17650"/>
            </a:srgbClr>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None/>
            </a:pPr>
            <a:r>
              <a:rPr lang="pt-BR" sz="1400" b="0" i="1" u="none" strike="noStrike" cap="none">
                <a:solidFill>
                  <a:srgbClr val="000000"/>
                </a:solidFill>
                <a:latin typeface="Syne"/>
                <a:ea typeface="Syne"/>
                <a:cs typeface="Syne"/>
                <a:sym typeface="Syne"/>
              </a:rPr>
              <a:t>“Para dormir tem que ser à base de medicamento (...). Até as crianças, tem criança que para dormir precisa de medicamento” (E1)</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40"/>
          <p:cNvSpPr/>
          <p:nvPr/>
        </p:nvSpPr>
        <p:spPr>
          <a:xfrm>
            <a:off x="3342558" y="192469"/>
            <a:ext cx="5491322" cy="830997"/>
          </a:xfrm>
          <a:prstGeom prst="rect">
            <a:avLst/>
          </a:prstGeom>
          <a:solidFill>
            <a:srgbClr val="7030A0">
              <a:alpha val="17647"/>
            </a:srgbClr>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None/>
            </a:pPr>
            <a:r>
              <a:rPr lang="pt-BR" sz="1600" b="0" i="1" u="none" strike="noStrike" cap="none">
                <a:solidFill>
                  <a:srgbClr val="000000"/>
                </a:solidFill>
                <a:latin typeface="Syne"/>
                <a:ea typeface="Syne"/>
                <a:cs typeface="Syne"/>
                <a:sym typeface="Syne"/>
              </a:rPr>
              <a:t>“Eu tenho essa doença na pele, mas não sabem ainda o que é. Eu sei que foi delas (as torres). (...) Eu já saí um pouco, fui pra São Paulo e fiquei boa, fiquei bem, não sentia nada” (...) (E3).</a:t>
            </a:r>
            <a:endParaRPr/>
          </a:p>
        </p:txBody>
      </p:sp>
      <p:sp>
        <p:nvSpPr>
          <p:cNvPr id="276" name="Google Shape;276;p40"/>
          <p:cNvSpPr/>
          <p:nvPr/>
        </p:nvSpPr>
        <p:spPr>
          <a:xfrm>
            <a:off x="4231205" y="1553283"/>
            <a:ext cx="1728870" cy="1569660"/>
          </a:xfrm>
          <a:prstGeom prst="rect">
            <a:avLst/>
          </a:prstGeom>
          <a:solidFill>
            <a:srgbClr val="7030A0">
              <a:alpha val="17647"/>
            </a:srgbClr>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None/>
            </a:pPr>
            <a:r>
              <a:rPr lang="pt-BR" sz="1600" b="0" i="1" u="none" strike="noStrike" cap="none">
                <a:solidFill>
                  <a:srgbClr val="000000"/>
                </a:solidFill>
                <a:latin typeface="Syne"/>
                <a:ea typeface="Syne"/>
                <a:cs typeface="Syne"/>
                <a:sym typeface="Syne"/>
              </a:rPr>
              <a:t>“(...) eu peguei a coceira, minha pele manchou todinha, como se tivesse estourando” (E5).</a:t>
            </a:r>
            <a:endParaRPr/>
          </a:p>
        </p:txBody>
      </p:sp>
      <p:pic>
        <p:nvPicPr>
          <p:cNvPr id="277" name="Google Shape;277;p40"/>
          <p:cNvPicPr preferRelativeResize="0"/>
          <p:nvPr/>
        </p:nvPicPr>
        <p:blipFill rotWithShape="1">
          <a:blip r:embed="rId3">
            <a:alphaModFix/>
          </a:blip>
          <a:srcRect/>
          <a:stretch/>
        </p:blipFill>
        <p:spPr>
          <a:xfrm>
            <a:off x="0" y="54631"/>
            <a:ext cx="3307387" cy="2480541"/>
          </a:xfrm>
          <a:prstGeom prst="rect">
            <a:avLst/>
          </a:prstGeom>
          <a:noFill/>
          <a:ln>
            <a:noFill/>
          </a:ln>
        </p:spPr>
      </p:pic>
      <p:pic>
        <p:nvPicPr>
          <p:cNvPr id="278" name="Google Shape;278;p40"/>
          <p:cNvPicPr preferRelativeResize="0"/>
          <p:nvPr/>
        </p:nvPicPr>
        <p:blipFill rotWithShape="1">
          <a:blip r:embed="rId4">
            <a:alphaModFix/>
          </a:blip>
          <a:srcRect/>
          <a:stretch/>
        </p:blipFill>
        <p:spPr>
          <a:xfrm>
            <a:off x="6213513" y="1116419"/>
            <a:ext cx="2620367" cy="3493822"/>
          </a:xfrm>
          <a:prstGeom prst="rect">
            <a:avLst/>
          </a:prstGeom>
          <a:noFill/>
          <a:ln>
            <a:noFill/>
          </a:ln>
        </p:spPr>
      </p:pic>
      <p:pic>
        <p:nvPicPr>
          <p:cNvPr id="279" name="Google Shape;279;p40" descr="Pés de sapatos&#10;&#10;Descrição gerada automaticamente"/>
          <p:cNvPicPr preferRelativeResize="0"/>
          <p:nvPr/>
        </p:nvPicPr>
        <p:blipFill rotWithShape="1">
          <a:blip r:embed="rId5">
            <a:alphaModFix/>
          </a:blip>
          <a:srcRect/>
          <a:stretch/>
        </p:blipFill>
        <p:spPr>
          <a:xfrm>
            <a:off x="-377966" y="2571750"/>
            <a:ext cx="4355733" cy="2902688"/>
          </a:xfrm>
          <a:prstGeom prst="rect">
            <a:avLst/>
          </a:prstGeom>
          <a:noFill/>
          <a:ln>
            <a:noFill/>
          </a:ln>
        </p:spPr>
      </p:pic>
      <p:pic>
        <p:nvPicPr>
          <p:cNvPr id="280" name="Google Shape;280;p40"/>
          <p:cNvPicPr preferRelativeResize="0"/>
          <p:nvPr/>
        </p:nvPicPr>
        <p:blipFill>
          <a:blip r:embed="rId6">
            <a:alphaModFix/>
          </a:blip>
          <a:stretch>
            <a:fillRect/>
          </a:stretch>
        </p:blipFill>
        <p:spPr>
          <a:xfrm>
            <a:off x="4130167" y="3275343"/>
            <a:ext cx="1920014" cy="171575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pic>
        <p:nvPicPr>
          <p:cNvPr id="285" name="Google Shape;285;p41" descr="Uma imagem contendo ao ar livre, estacionado, caminhão, pequeno&#10;&#10;Descrição gerada automaticamente"/>
          <p:cNvPicPr preferRelativeResize="0"/>
          <p:nvPr/>
        </p:nvPicPr>
        <p:blipFill rotWithShape="1">
          <a:blip r:embed="rId3">
            <a:alphaModFix/>
          </a:blip>
          <a:srcRect/>
          <a:stretch/>
        </p:blipFill>
        <p:spPr>
          <a:xfrm>
            <a:off x="3825950" y="2469100"/>
            <a:ext cx="4013174" cy="2674400"/>
          </a:xfrm>
          <a:prstGeom prst="rect">
            <a:avLst/>
          </a:prstGeom>
          <a:noFill/>
          <a:ln>
            <a:noFill/>
          </a:ln>
        </p:spPr>
      </p:pic>
      <p:sp>
        <p:nvSpPr>
          <p:cNvPr id="286" name="Google Shape;286;p41"/>
          <p:cNvSpPr/>
          <p:nvPr/>
        </p:nvSpPr>
        <p:spPr>
          <a:xfrm>
            <a:off x="2951810" y="170121"/>
            <a:ext cx="5979539" cy="830997"/>
          </a:xfrm>
          <a:prstGeom prst="rect">
            <a:avLst/>
          </a:prstGeom>
          <a:solidFill>
            <a:srgbClr val="7030A0">
              <a:alpha val="17647"/>
            </a:srgbClr>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None/>
            </a:pPr>
            <a:r>
              <a:rPr lang="pt-BR" sz="1600" b="0" i="1" u="none" strike="noStrike" cap="none">
                <a:solidFill>
                  <a:srgbClr val="000000"/>
                </a:solidFill>
                <a:latin typeface="Syne"/>
                <a:ea typeface="Syne"/>
                <a:cs typeface="Syne"/>
                <a:sym typeface="Syne"/>
              </a:rPr>
              <a:t>“De vez em quando eu sinto um negócio nos meus pés como se estivesse assim, como uns choques. Logo no início que elas chegaram (as torres) eu já sentia, com poucos dias” (E3)</a:t>
            </a:r>
            <a:endParaRPr/>
          </a:p>
        </p:txBody>
      </p:sp>
      <p:cxnSp>
        <p:nvCxnSpPr>
          <p:cNvPr id="287" name="Google Shape;287;p41"/>
          <p:cNvCxnSpPr/>
          <p:nvPr/>
        </p:nvCxnSpPr>
        <p:spPr>
          <a:xfrm rot="10800000">
            <a:off x="0" y="4981651"/>
            <a:ext cx="1119226" cy="0"/>
          </a:xfrm>
          <a:prstGeom prst="straightConnector1">
            <a:avLst/>
          </a:prstGeom>
          <a:noFill/>
          <a:ln w="9525" cap="flat" cmpd="sng">
            <a:solidFill>
              <a:srgbClr val="00133A"/>
            </a:solidFill>
            <a:prstDash val="solid"/>
            <a:round/>
            <a:headEnd type="none" w="sm" len="sm"/>
            <a:tailEnd type="none" w="sm" len="sm"/>
          </a:ln>
        </p:spPr>
      </p:cxnSp>
      <p:pic>
        <p:nvPicPr>
          <p:cNvPr id="288" name="Google Shape;288;p41" descr="Grupo de pessoas em uma praça&#10;&#10;Descrição gerada automaticamente"/>
          <p:cNvPicPr preferRelativeResize="0"/>
          <p:nvPr/>
        </p:nvPicPr>
        <p:blipFill rotWithShape="1">
          <a:blip r:embed="rId4">
            <a:alphaModFix/>
          </a:blip>
          <a:srcRect/>
          <a:stretch/>
        </p:blipFill>
        <p:spPr>
          <a:xfrm>
            <a:off x="155501" y="276446"/>
            <a:ext cx="2737718" cy="4867053"/>
          </a:xfrm>
          <a:prstGeom prst="rect">
            <a:avLst/>
          </a:prstGeom>
          <a:noFill/>
          <a:ln>
            <a:noFill/>
          </a:ln>
        </p:spPr>
      </p:pic>
      <p:pic>
        <p:nvPicPr>
          <p:cNvPr id="289" name="Google Shape;289;p41" descr="Casa em construção&#10;&#10;Descrição gerada automaticamente com confiança baixa"/>
          <p:cNvPicPr preferRelativeResize="0"/>
          <p:nvPr/>
        </p:nvPicPr>
        <p:blipFill rotWithShape="1">
          <a:blip r:embed="rId5">
            <a:alphaModFix/>
          </a:blip>
          <a:srcRect/>
          <a:stretch/>
        </p:blipFill>
        <p:spPr>
          <a:xfrm>
            <a:off x="2893219" y="1310462"/>
            <a:ext cx="2951689" cy="1967024"/>
          </a:xfrm>
          <a:prstGeom prst="rect">
            <a:avLst/>
          </a:prstGeom>
          <a:noFill/>
          <a:ln>
            <a:noFill/>
          </a:ln>
        </p:spPr>
      </p:pic>
      <p:pic>
        <p:nvPicPr>
          <p:cNvPr id="290" name="Google Shape;290;p41" descr="Casa com cerca de madeira&#10;&#10;Descrição gerada automaticamente com confiança baixa"/>
          <p:cNvPicPr preferRelativeResize="0"/>
          <p:nvPr/>
        </p:nvPicPr>
        <p:blipFill rotWithShape="1">
          <a:blip r:embed="rId6">
            <a:alphaModFix/>
          </a:blip>
          <a:srcRect/>
          <a:stretch/>
        </p:blipFill>
        <p:spPr>
          <a:xfrm>
            <a:off x="5941579" y="1048042"/>
            <a:ext cx="3097067" cy="206390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C9DAF8"/>
        </a:solidFill>
        <a:effectLst/>
      </p:bgPr>
    </p:bg>
    <p:spTree>
      <p:nvGrpSpPr>
        <p:cNvPr id="1" name="Shape 294"/>
        <p:cNvGrpSpPr/>
        <p:nvPr/>
      </p:nvGrpSpPr>
      <p:grpSpPr>
        <a:xfrm>
          <a:off x="0" y="0"/>
          <a:ext cx="0" cy="0"/>
          <a:chOff x="0" y="0"/>
          <a:chExt cx="0" cy="0"/>
        </a:xfrm>
      </p:grpSpPr>
      <p:sp>
        <p:nvSpPr>
          <p:cNvPr id="295" name="Google Shape;295;p42"/>
          <p:cNvSpPr txBox="1"/>
          <p:nvPr/>
        </p:nvSpPr>
        <p:spPr>
          <a:xfrm>
            <a:off x="731184" y="2163312"/>
            <a:ext cx="8073900" cy="1167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4800"/>
              <a:buFont typeface="Arial"/>
              <a:buNone/>
            </a:pPr>
            <a:r>
              <a:rPr lang="pt-BR" sz="4800" b="0" i="0" u="none" strike="noStrike" cap="none">
                <a:solidFill>
                  <a:srgbClr val="073763"/>
                </a:solidFill>
                <a:latin typeface="Verdana"/>
                <a:ea typeface="Verdana"/>
                <a:cs typeface="Verdana"/>
                <a:sym typeface="Verdana"/>
              </a:rPr>
              <a:t>Sair por conta das torres</a:t>
            </a:r>
            <a:endParaRPr sz="4800" b="0" i="0" u="none" strike="noStrike" cap="none">
              <a:solidFill>
                <a:srgbClr val="073763"/>
              </a:solidFill>
              <a:latin typeface="Verdana"/>
              <a:ea typeface="Verdana"/>
              <a:cs typeface="Verdana"/>
              <a:sym typeface="Verdana"/>
            </a:endParaRPr>
          </a:p>
        </p:txBody>
      </p:sp>
      <p:sp>
        <p:nvSpPr>
          <p:cNvPr id="296" name="Google Shape;296;p42"/>
          <p:cNvSpPr txBox="1"/>
          <p:nvPr/>
        </p:nvSpPr>
        <p:spPr>
          <a:xfrm rot="-328">
            <a:off x="2951211" y="2975324"/>
            <a:ext cx="3147000" cy="683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pt-BR" sz="3100" b="0" i="0" u="none" strike="noStrike" cap="none">
                <a:solidFill>
                  <a:srgbClr val="A64D79"/>
                </a:solidFill>
                <a:latin typeface="Verdana"/>
                <a:ea typeface="Verdana"/>
                <a:cs typeface="Verdana"/>
                <a:sym typeface="Verdana"/>
              </a:rPr>
              <a:t>Tirar as torres</a:t>
            </a:r>
            <a:endParaRPr sz="3100" b="0" i="0" u="none" strike="noStrike" cap="none">
              <a:solidFill>
                <a:srgbClr val="A64D79"/>
              </a:solidFill>
              <a:latin typeface="Verdana"/>
              <a:ea typeface="Verdana"/>
              <a:cs typeface="Verdana"/>
              <a:sym typeface="Verdana"/>
            </a:endParaRPr>
          </a:p>
        </p:txBody>
      </p:sp>
      <p:sp>
        <p:nvSpPr>
          <p:cNvPr id="297" name="Google Shape;297;p42"/>
          <p:cNvSpPr txBox="1"/>
          <p:nvPr/>
        </p:nvSpPr>
        <p:spPr>
          <a:xfrm>
            <a:off x="276513" y="3042402"/>
            <a:ext cx="3147000" cy="780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pt-BR" sz="2400" b="0" i="0" u="none" strike="noStrike" cap="none">
                <a:solidFill>
                  <a:srgbClr val="274E13"/>
                </a:solidFill>
                <a:latin typeface="Verdana"/>
                <a:ea typeface="Verdana"/>
                <a:cs typeface="Verdana"/>
                <a:sym typeface="Verdana"/>
              </a:rPr>
              <a:t>Mais Segurança</a:t>
            </a:r>
            <a:endParaRPr sz="2400" b="0" i="0" u="none" strike="noStrike" cap="none">
              <a:solidFill>
                <a:srgbClr val="274E13"/>
              </a:solidFill>
              <a:latin typeface="Verdana"/>
              <a:ea typeface="Verdana"/>
              <a:cs typeface="Verdana"/>
              <a:sym typeface="Verdana"/>
            </a:endParaRPr>
          </a:p>
        </p:txBody>
      </p:sp>
      <p:sp>
        <p:nvSpPr>
          <p:cNvPr id="298" name="Google Shape;298;p42"/>
          <p:cNvSpPr txBox="1"/>
          <p:nvPr/>
        </p:nvSpPr>
        <p:spPr>
          <a:xfrm>
            <a:off x="555494" y="1496934"/>
            <a:ext cx="4165500" cy="481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pt-BR" sz="2400" b="0" i="0" u="none" strike="noStrike" cap="none">
                <a:solidFill>
                  <a:srgbClr val="274E13"/>
                </a:solidFill>
                <a:latin typeface="Verdana"/>
                <a:ea typeface="Verdana"/>
                <a:cs typeface="Verdana"/>
                <a:sym typeface="Verdana"/>
              </a:rPr>
              <a:t>Adaptar-se aos barulhos</a:t>
            </a:r>
            <a:endParaRPr sz="2400" b="0" i="0" u="none" strike="noStrike" cap="none">
              <a:solidFill>
                <a:srgbClr val="274E13"/>
              </a:solidFill>
              <a:latin typeface="Verdana"/>
              <a:ea typeface="Verdana"/>
              <a:cs typeface="Verdana"/>
              <a:sym typeface="Verdana"/>
            </a:endParaRPr>
          </a:p>
        </p:txBody>
      </p:sp>
      <p:sp>
        <p:nvSpPr>
          <p:cNvPr id="299" name="Google Shape;299;p42"/>
          <p:cNvSpPr txBox="1"/>
          <p:nvPr/>
        </p:nvSpPr>
        <p:spPr>
          <a:xfrm>
            <a:off x="2062689" y="3515675"/>
            <a:ext cx="2012400" cy="481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pt-BR" sz="2400" b="0" i="0" u="none" strike="noStrike" cap="none">
                <a:solidFill>
                  <a:srgbClr val="274E13"/>
                </a:solidFill>
                <a:latin typeface="Verdana"/>
                <a:ea typeface="Verdana"/>
                <a:cs typeface="Verdana"/>
                <a:sym typeface="Verdana"/>
              </a:rPr>
              <a:t>Emprego</a:t>
            </a:r>
            <a:endParaRPr sz="2400" b="0" i="0" u="none" strike="noStrike" cap="none">
              <a:solidFill>
                <a:srgbClr val="274E13"/>
              </a:solidFill>
              <a:latin typeface="Verdana"/>
              <a:ea typeface="Verdana"/>
              <a:cs typeface="Verdana"/>
              <a:sym typeface="Verdana"/>
            </a:endParaRPr>
          </a:p>
        </p:txBody>
      </p:sp>
      <p:sp>
        <p:nvSpPr>
          <p:cNvPr id="300" name="Google Shape;300;p42"/>
          <p:cNvSpPr txBox="1"/>
          <p:nvPr/>
        </p:nvSpPr>
        <p:spPr>
          <a:xfrm>
            <a:off x="3384230" y="1865922"/>
            <a:ext cx="6216000" cy="684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pt-BR" sz="2400" b="0" i="0" u="none" strike="noStrike" cap="none">
                <a:solidFill>
                  <a:srgbClr val="274E13"/>
                </a:solidFill>
                <a:latin typeface="Verdana"/>
                <a:ea typeface="Verdana"/>
                <a:cs typeface="Verdana"/>
                <a:sym typeface="Verdana"/>
              </a:rPr>
              <a:t>Morar próximo equipamentos sociais</a:t>
            </a:r>
            <a:endParaRPr sz="2400" b="0" i="0" u="none" strike="noStrike" cap="none">
              <a:solidFill>
                <a:srgbClr val="274E13"/>
              </a:solidFill>
              <a:latin typeface="Verdana"/>
              <a:ea typeface="Verdana"/>
              <a:cs typeface="Verdana"/>
              <a:sym typeface="Verdana"/>
            </a:endParaRPr>
          </a:p>
        </p:txBody>
      </p:sp>
      <p:sp>
        <p:nvSpPr>
          <p:cNvPr id="301" name="Google Shape;301;p42"/>
          <p:cNvSpPr txBox="1"/>
          <p:nvPr/>
        </p:nvSpPr>
        <p:spPr>
          <a:xfrm>
            <a:off x="5960791" y="3042402"/>
            <a:ext cx="809100" cy="481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pt-BR" sz="1300" b="0" i="0" u="none" strike="noStrike" cap="none">
                <a:solidFill>
                  <a:srgbClr val="CC0000"/>
                </a:solidFill>
                <a:latin typeface="Verdana"/>
                <a:ea typeface="Verdana"/>
                <a:cs typeface="Verdana"/>
                <a:sym typeface="Verdana"/>
              </a:rPr>
              <a:t>Saúde</a:t>
            </a:r>
            <a:endParaRPr sz="2700" b="0" i="0" u="none" strike="noStrike" cap="none">
              <a:solidFill>
                <a:srgbClr val="CC0000"/>
              </a:solidFill>
              <a:latin typeface="Verdana"/>
              <a:ea typeface="Verdana"/>
              <a:cs typeface="Verdana"/>
              <a:sym typeface="Verdana"/>
            </a:endParaRPr>
          </a:p>
        </p:txBody>
      </p:sp>
      <p:sp>
        <p:nvSpPr>
          <p:cNvPr id="302" name="Google Shape;302;p42"/>
          <p:cNvSpPr txBox="1"/>
          <p:nvPr/>
        </p:nvSpPr>
        <p:spPr>
          <a:xfrm>
            <a:off x="3761859" y="3659055"/>
            <a:ext cx="2012400" cy="481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pt-BR" sz="1300" b="0" i="0" u="none" strike="noStrike" cap="none">
                <a:solidFill>
                  <a:srgbClr val="CC0000"/>
                </a:solidFill>
                <a:latin typeface="Verdana"/>
                <a:ea typeface="Verdana"/>
                <a:cs typeface="Verdana"/>
                <a:sym typeface="Verdana"/>
              </a:rPr>
              <a:t>Roça diversificada</a:t>
            </a:r>
            <a:endParaRPr sz="1300" b="0" i="0" u="none" strike="noStrike" cap="none">
              <a:solidFill>
                <a:srgbClr val="CC0000"/>
              </a:solidFill>
              <a:latin typeface="Verdana"/>
              <a:ea typeface="Verdana"/>
              <a:cs typeface="Verdana"/>
              <a:sym typeface="Verdana"/>
            </a:endParaRPr>
          </a:p>
        </p:txBody>
      </p:sp>
      <p:sp>
        <p:nvSpPr>
          <p:cNvPr id="303" name="Google Shape;303;p42"/>
          <p:cNvSpPr txBox="1"/>
          <p:nvPr/>
        </p:nvSpPr>
        <p:spPr>
          <a:xfrm>
            <a:off x="1992025" y="2104798"/>
            <a:ext cx="1131900" cy="481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pt-BR" sz="1300" b="0" i="0" u="none" strike="noStrike" cap="none">
                <a:solidFill>
                  <a:srgbClr val="CC0000"/>
                </a:solidFill>
                <a:latin typeface="Verdana"/>
                <a:ea typeface="Verdana"/>
                <a:cs typeface="Verdana"/>
                <a:sym typeface="Verdana"/>
              </a:rPr>
              <a:t>Ter renda</a:t>
            </a:r>
            <a:endParaRPr sz="1300" b="0" i="0" u="none" strike="noStrike" cap="none">
              <a:solidFill>
                <a:srgbClr val="CC0000"/>
              </a:solidFill>
              <a:latin typeface="Verdana"/>
              <a:ea typeface="Verdana"/>
              <a:cs typeface="Verdana"/>
              <a:sym typeface="Verdana"/>
            </a:endParaRPr>
          </a:p>
        </p:txBody>
      </p:sp>
      <p:sp>
        <p:nvSpPr>
          <p:cNvPr id="304" name="Google Shape;304;p42"/>
          <p:cNvSpPr txBox="1"/>
          <p:nvPr/>
        </p:nvSpPr>
        <p:spPr>
          <a:xfrm>
            <a:off x="4810502" y="1600795"/>
            <a:ext cx="1614900" cy="481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pt-BR" sz="1300" b="0" i="0" u="none" strike="noStrike" cap="none">
                <a:solidFill>
                  <a:srgbClr val="CC0000"/>
                </a:solidFill>
                <a:latin typeface="Verdana"/>
                <a:ea typeface="Verdana"/>
                <a:cs typeface="Verdana"/>
                <a:sym typeface="Verdana"/>
              </a:rPr>
              <a:t>Sair pelo clima</a:t>
            </a:r>
            <a:endParaRPr sz="1300" b="0" i="0" u="none" strike="noStrike" cap="none">
              <a:solidFill>
                <a:srgbClr val="CC0000"/>
              </a:solidFill>
              <a:latin typeface="Verdana"/>
              <a:ea typeface="Verdana"/>
              <a:cs typeface="Verdana"/>
              <a:sym typeface="Verdana"/>
            </a:endParaRPr>
          </a:p>
        </p:txBody>
      </p:sp>
      <p:sp>
        <p:nvSpPr>
          <p:cNvPr id="305" name="Google Shape;305;p42"/>
          <p:cNvSpPr txBox="1"/>
          <p:nvPr/>
        </p:nvSpPr>
        <p:spPr>
          <a:xfrm>
            <a:off x="1340382" y="1234550"/>
            <a:ext cx="3521700" cy="481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pt-BR" sz="1300" b="0" i="0" u="none" strike="noStrike" cap="none">
                <a:solidFill>
                  <a:srgbClr val="CC0000"/>
                </a:solidFill>
                <a:latin typeface="Verdana"/>
                <a:ea typeface="Verdana"/>
                <a:cs typeface="Verdana"/>
                <a:sym typeface="Verdana"/>
              </a:rPr>
              <a:t>Morar próximo de posto de saúde</a:t>
            </a:r>
            <a:endParaRPr sz="1300" b="0" i="0" u="none" strike="noStrike" cap="none">
              <a:solidFill>
                <a:srgbClr val="CC0000"/>
              </a:solidFill>
              <a:latin typeface="Verdana"/>
              <a:ea typeface="Verdana"/>
              <a:cs typeface="Verdana"/>
              <a:sym typeface="Verdana"/>
            </a:endParaRPr>
          </a:p>
        </p:txBody>
      </p:sp>
      <p:sp>
        <p:nvSpPr>
          <p:cNvPr id="306" name="Google Shape;306;p42"/>
          <p:cNvSpPr txBox="1"/>
          <p:nvPr/>
        </p:nvSpPr>
        <p:spPr>
          <a:xfrm>
            <a:off x="5911291" y="3411849"/>
            <a:ext cx="2692500" cy="481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pt-BR" sz="1300" b="0" i="0" u="none" strike="noStrike" cap="none">
                <a:solidFill>
                  <a:srgbClr val="CC0000"/>
                </a:solidFill>
                <a:latin typeface="Verdana"/>
                <a:ea typeface="Verdana"/>
                <a:cs typeface="Verdana"/>
                <a:sym typeface="Verdana"/>
              </a:rPr>
              <a:t>Adaptar-se aos barulhos</a:t>
            </a:r>
            <a:endParaRPr sz="1300" b="0" i="0" u="none" strike="noStrike" cap="none">
              <a:solidFill>
                <a:srgbClr val="CC0000"/>
              </a:solidFill>
              <a:latin typeface="Verdana"/>
              <a:ea typeface="Verdana"/>
              <a:cs typeface="Verdana"/>
              <a:sym typeface="Verdana"/>
            </a:endParaRPr>
          </a:p>
        </p:txBody>
      </p:sp>
      <p:sp>
        <p:nvSpPr>
          <p:cNvPr id="307" name="Google Shape;307;p42"/>
          <p:cNvSpPr txBox="1"/>
          <p:nvPr/>
        </p:nvSpPr>
        <p:spPr>
          <a:xfrm>
            <a:off x="227512" y="2000972"/>
            <a:ext cx="1202700" cy="481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pt-BR" sz="1300" b="0" i="0" u="none" strike="noStrike" cap="none">
                <a:solidFill>
                  <a:srgbClr val="CC0000"/>
                </a:solidFill>
                <a:latin typeface="Verdana"/>
                <a:ea typeface="Verdana"/>
                <a:cs typeface="Verdana"/>
                <a:sym typeface="Verdana"/>
              </a:rPr>
              <a:t>Emprego</a:t>
            </a:r>
            <a:endParaRPr sz="1300" b="0" i="0" u="none" strike="noStrike" cap="none">
              <a:solidFill>
                <a:srgbClr val="CC0000"/>
              </a:solidFill>
              <a:latin typeface="Verdana"/>
              <a:ea typeface="Verdana"/>
              <a:cs typeface="Verdana"/>
              <a:sym typeface="Verdana"/>
            </a:endParaRPr>
          </a:p>
        </p:txBody>
      </p:sp>
      <p:sp>
        <p:nvSpPr>
          <p:cNvPr id="308" name="Google Shape;308;p42"/>
          <p:cNvSpPr txBox="1"/>
          <p:nvPr/>
        </p:nvSpPr>
        <p:spPr>
          <a:xfrm>
            <a:off x="452497" y="3659055"/>
            <a:ext cx="2012400" cy="481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pt-BR" sz="1300" b="0" i="0" u="none" strike="noStrike" cap="none">
                <a:solidFill>
                  <a:srgbClr val="CC0000"/>
                </a:solidFill>
                <a:latin typeface="Verdana"/>
                <a:ea typeface="Verdana"/>
                <a:cs typeface="Verdana"/>
                <a:sym typeface="Verdana"/>
              </a:rPr>
              <a:t>Cisterna na casa</a:t>
            </a:r>
            <a:endParaRPr sz="1300" b="0" i="0" u="none" strike="noStrike" cap="none">
              <a:solidFill>
                <a:srgbClr val="CC0000"/>
              </a:solidFill>
              <a:latin typeface="Verdana"/>
              <a:ea typeface="Verdana"/>
              <a:cs typeface="Verdana"/>
              <a:sym typeface="Verdana"/>
            </a:endParaRPr>
          </a:p>
        </p:txBody>
      </p:sp>
      <p:sp>
        <p:nvSpPr>
          <p:cNvPr id="309" name="Google Shape;309;p42"/>
          <p:cNvSpPr txBox="1"/>
          <p:nvPr/>
        </p:nvSpPr>
        <p:spPr>
          <a:xfrm>
            <a:off x="0" y="2578003"/>
            <a:ext cx="943200" cy="481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pt-BR" sz="1300" b="0" i="0" u="none" strike="noStrike" cap="none">
                <a:solidFill>
                  <a:srgbClr val="CC0000"/>
                </a:solidFill>
                <a:latin typeface="Verdana"/>
                <a:ea typeface="Verdana"/>
                <a:cs typeface="Verdana"/>
                <a:sym typeface="Verdana"/>
              </a:rPr>
              <a:t>Parque</a:t>
            </a:r>
            <a:endParaRPr sz="1300" b="0" i="0" u="none" strike="noStrike" cap="none">
              <a:solidFill>
                <a:srgbClr val="CC0000"/>
              </a:solidFill>
              <a:latin typeface="Verdana"/>
              <a:ea typeface="Verdana"/>
              <a:cs typeface="Verdana"/>
              <a:sym typeface="Verdana"/>
            </a:endParaRPr>
          </a:p>
        </p:txBody>
      </p:sp>
      <p:sp>
        <p:nvSpPr>
          <p:cNvPr id="310" name="Google Shape;310;p42"/>
          <p:cNvSpPr txBox="1"/>
          <p:nvPr/>
        </p:nvSpPr>
        <p:spPr>
          <a:xfrm>
            <a:off x="6695680" y="1600795"/>
            <a:ext cx="2012400" cy="481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pt-BR" sz="1300" b="0" i="0" u="none" strike="noStrike" cap="none">
                <a:solidFill>
                  <a:srgbClr val="CC0000"/>
                </a:solidFill>
                <a:latin typeface="Verdana"/>
                <a:ea typeface="Verdana"/>
                <a:cs typeface="Verdana"/>
                <a:sym typeface="Verdana"/>
              </a:rPr>
              <a:t>Centro de Educação</a:t>
            </a:r>
            <a:endParaRPr sz="1300" b="0" i="0" u="none" strike="noStrike" cap="none">
              <a:solidFill>
                <a:srgbClr val="CC0000"/>
              </a:solidFill>
              <a:latin typeface="Verdana"/>
              <a:ea typeface="Verdana"/>
              <a:cs typeface="Verdana"/>
              <a:sym typeface="Verdana"/>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4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pic>
        <p:nvPicPr>
          <p:cNvPr id="316" name="Google Shape;316;p43"/>
          <p:cNvPicPr preferRelativeResize="0"/>
          <p:nvPr/>
        </p:nvPicPr>
        <p:blipFill>
          <a:blip r:embed="rId3">
            <a:alphaModFix/>
          </a:blip>
          <a:stretch>
            <a:fillRect/>
          </a:stretch>
        </p:blipFill>
        <p:spPr>
          <a:xfrm>
            <a:off x="228025" y="349475"/>
            <a:ext cx="2749100" cy="2061825"/>
          </a:xfrm>
          <a:prstGeom prst="rect">
            <a:avLst/>
          </a:prstGeom>
          <a:noFill/>
          <a:ln>
            <a:noFill/>
          </a:ln>
        </p:spPr>
      </p:pic>
      <p:pic>
        <p:nvPicPr>
          <p:cNvPr id="317" name="Google Shape;317;p43"/>
          <p:cNvPicPr preferRelativeResize="0"/>
          <p:nvPr/>
        </p:nvPicPr>
        <p:blipFill>
          <a:blip r:embed="rId4">
            <a:alphaModFix/>
          </a:blip>
          <a:stretch>
            <a:fillRect/>
          </a:stretch>
        </p:blipFill>
        <p:spPr>
          <a:xfrm>
            <a:off x="399751" y="2908525"/>
            <a:ext cx="1676226" cy="2234976"/>
          </a:xfrm>
          <a:prstGeom prst="rect">
            <a:avLst/>
          </a:prstGeom>
          <a:noFill/>
          <a:ln>
            <a:noFill/>
          </a:ln>
        </p:spPr>
      </p:pic>
      <p:pic>
        <p:nvPicPr>
          <p:cNvPr id="318" name="Google Shape;318;p43"/>
          <p:cNvPicPr preferRelativeResize="0"/>
          <p:nvPr/>
        </p:nvPicPr>
        <p:blipFill>
          <a:blip r:embed="rId5">
            <a:alphaModFix/>
          </a:blip>
          <a:stretch>
            <a:fillRect/>
          </a:stretch>
        </p:blipFill>
        <p:spPr>
          <a:xfrm>
            <a:off x="4222650" y="-9"/>
            <a:ext cx="4415750" cy="2483860"/>
          </a:xfrm>
          <a:prstGeom prst="rect">
            <a:avLst/>
          </a:prstGeom>
          <a:noFill/>
          <a:ln>
            <a:noFill/>
          </a:ln>
        </p:spPr>
      </p:pic>
      <p:pic>
        <p:nvPicPr>
          <p:cNvPr id="319" name="Google Shape;319;p43"/>
          <p:cNvPicPr preferRelativeResize="0"/>
          <p:nvPr/>
        </p:nvPicPr>
        <p:blipFill>
          <a:blip r:embed="rId6">
            <a:alphaModFix/>
          </a:blip>
          <a:stretch>
            <a:fillRect/>
          </a:stretch>
        </p:blipFill>
        <p:spPr>
          <a:xfrm>
            <a:off x="2862063" y="2483850"/>
            <a:ext cx="4661424" cy="262205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953F8ED-9F7E-DB22-689B-4AA7D17AB5BD}"/>
              </a:ext>
            </a:extLst>
          </p:cNvPr>
          <p:cNvSpPr>
            <a:spLocks noGrp="1"/>
          </p:cNvSpPr>
          <p:nvPr>
            <p:ph type="title"/>
          </p:nvPr>
        </p:nvSpPr>
        <p:spPr/>
        <p:txBody>
          <a:bodyPr>
            <a:normAutofit fontScale="90000"/>
          </a:bodyPr>
          <a:lstStyle/>
          <a:p>
            <a:endParaRPr lang="pt-BR"/>
          </a:p>
        </p:txBody>
      </p:sp>
      <p:sp>
        <p:nvSpPr>
          <p:cNvPr id="3" name="Espaço Reservado para Texto 2">
            <a:extLst>
              <a:ext uri="{FF2B5EF4-FFF2-40B4-BE49-F238E27FC236}">
                <a16:creationId xmlns:a16="http://schemas.microsoft.com/office/drawing/2014/main" id="{9FB4F63A-11B4-0307-B673-9916A14162B3}"/>
              </a:ext>
            </a:extLst>
          </p:cNvPr>
          <p:cNvSpPr>
            <a:spLocks noGrp="1"/>
          </p:cNvSpPr>
          <p:nvPr>
            <p:ph type="body" idx="1"/>
          </p:nvPr>
        </p:nvSpPr>
        <p:spPr/>
        <p:txBody>
          <a:bodyPr/>
          <a:lstStyle/>
          <a:p>
            <a:endParaRPr lang="pt-BR" dirty="0"/>
          </a:p>
        </p:txBody>
      </p:sp>
      <p:pic>
        <p:nvPicPr>
          <p:cNvPr id="11" name="Imagem 10" descr="Homem com camiseta verde&#10;&#10;O conteúdo gerado por IA pode estar incorreto.">
            <a:extLst>
              <a:ext uri="{FF2B5EF4-FFF2-40B4-BE49-F238E27FC236}">
                <a16:creationId xmlns:a16="http://schemas.microsoft.com/office/drawing/2014/main" id="{456B2522-1129-D37D-9EBF-42B761543C13}"/>
              </a:ext>
            </a:extLst>
          </p:cNvPr>
          <p:cNvPicPr>
            <a:picLocks noChangeAspect="1"/>
          </p:cNvPicPr>
          <p:nvPr/>
        </p:nvPicPr>
        <p:blipFill>
          <a:blip r:embed="rId2"/>
          <a:stretch>
            <a:fillRect/>
          </a:stretch>
        </p:blipFill>
        <p:spPr>
          <a:xfrm>
            <a:off x="0" y="0"/>
            <a:ext cx="4114800" cy="5143500"/>
          </a:xfrm>
          <a:prstGeom prst="rect">
            <a:avLst/>
          </a:prstGeom>
        </p:spPr>
      </p:pic>
      <p:pic>
        <p:nvPicPr>
          <p:cNvPr id="13" name="Imagem 12" descr="Tela de computador com texto preto sobre fundo branco&#10;&#10;O conteúdo gerado por IA pode estar incorreto.">
            <a:extLst>
              <a:ext uri="{FF2B5EF4-FFF2-40B4-BE49-F238E27FC236}">
                <a16:creationId xmlns:a16="http://schemas.microsoft.com/office/drawing/2014/main" id="{8AE24E40-6F71-4107-62BC-879661CE2BEC}"/>
              </a:ext>
            </a:extLst>
          </p:cNvPr>
          <p:cNvPicPr>
            <a:picLocks noChangeAspect="1"/>
          </p:cNvPicPr>
          <p:nvPr/>
        </p:nvPicPr>
        <p:blipFill>
          <a:blip r:embed="rId3"/>
          <a:stretch>
            <a:fillRect/>
          </a:stretch>
        </p:blipFill>
        <p:spPr>
          <a:xfrm>
            <a:off x="4572000" y="0"/>
            <a:ext cx="4114800" cy="5143500"/>
          </a:xfrm>
          <a:prstGeom prst="rect">
            <a:avLst/>
          </a:prstGeom>
        </p:spPr>
      </p:pic>
    </p:spTree>
    <p:extLst>
      <p:ext uri="{BB962C8B-B14F-4D97-AF65-F5344CB8AC3E}">
        <p14:creationId xmlns:p14="http://schemas.microsoft.com/office/powerpoint/2010/main" val="11584729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pic>
        <p:nvPicPr>
          <p:cNvPr id="324" name="Google Shape;324;p44"/>
          <p:cNvPicPr preferRelativeResize="0"/>
          <p:nvPr/>
        </p:nvPicPr>
        <p:blipFill>
          <a:blip r:embed="rId3">
            <a:alphaModFix/>
          </a:blip>
          <a:stretch>
            <a:fillRect/>
          </a:stretch>
        </p:blipFill>
        <p:spPr>
          <a:xfrm>
            <a:off x="0" y="-549750"/>
            <a:ext cx="2439025" cy="5287848"/>
          </a:xfrm>
          <a:prstGeom prst="rect">
            <a:avLst/>
          </a:prstGeom>
          <a:noFill/>
          <a:ln>
            <a:noFill/>
          </a:ln>
        </p:spPr>
      </p:pic>
      <p:pic>
        <p:nvPicPr>
          <p:cNvPr id="325" name="Google Shape;325;p44"/>
          <p:cNvPicPr preferRelativeResize="0"/>
          <p:nvPr/>
        </p:nvPicPr>
        <p:blipFill rotWithShape="1">
          <a:blip r:embed="rId4">
            <a:alphaModFix/>
          </a:blip>
          <a:srcRect/>
          <a:stretch/>
        </p:blipFill>
        <p:spPr>
          <a:xfrm>
            <a:off x="1171390" y="939125"/>
            <a:ext cx="3621760" cy="1516950"/>
          </a:xfrm>
          <a:prstGeom prst="rect">
            <a:avLst/>
          </a:prstGeom>
          <a:noFill/>
          <a:ln>
            <a:noFill/>
          </a:ln>
        </p:spPr>
      </p:pic>
      <p:pic>
        <p:nvPicPr>
          <p:cNvPr id="326" name="Google Shape;326;p44"/>
          <p:cNvPicPr preferRelativeResize="0"/>
          <p:nvPr/>
        </p:nvPicPr>
        <p:blipFill rotWithShape="1">
          <a:blip r:embed="rId5">
            <a:alphaModFix/>
          </a:blip>
          <a:srcRect/>
          <a:stretch/>
        </p:blipFill>
        <p:spPr>
          <a:xfrm>
            <a:off x="-59555" y="3370445"/>
            <a:ext cx="2990075" cy="1734825"/>
          </a:xfrm>
          <a:prstGeom prst="rect">
            <a:avLst/>
          </a:prstGeom>
          <a:noFill/>
          <a:ln>
            <a:noFill/>
          </a:ln>
        </p:spPr>
      </p:pic>
      <p:pic>
        <p:nvPicPr>
          <p:cNvPr id="327" name="Google Shape;327;p44"/>
          <p:cNvPicPr preferRelativeResize="0"/>
          <p:nvPr/>
        </p:nvPicPr>
        <p:blipFill rotWithShape="1">
          <a:blip r:embed="rId6">
            <a:alphaModFix/>
          </a:blip>
          <a:srcRect/>
          <a:stretch/>
        </p:blipFill>
        <p:spPr>
          <a:xfrm>
            <a:off x="5079175" y="290676"/>
            <a:ext cx="3852449" cy="1516950"/>
          </a:xfrm>
          <a:prstGeom prst="rect">
            <a:avLst/>
          </a:prstGeom>
          <a:noFill/>
          <a:ln>
            <a:noFill/>
          </a:ln>
        </p:spPr>
      </p:pic>
      <p:pic>
        <p:nvPicPr>
          <p:cNvPr id="328" name="Google Shape;328;p44"/>
          <p:cNvPicPr preferRelativeResize="0"/>
          <p:nvPr/>
        </p:nvPicPr>
        <p:blipFill rotWithShape="1">
          <a:blip r:embed="rId7">
            <a:alphaModFix/>
          </a:blip>
          <a:srcRect/>
          <a:stretch/>
        </p:blipFill>
        <p:spPr>
          <a:xfrm>
            <a:off x="4793149" y="1720499"/>
            <a:ext cx="4138475" cy="1121125"/>
          </a:xfrm>
          <a:prstGeom prst="rect">
            <a:avLst/>
          </a:prstGeom>
          <a:noFill/>
          <a:ln>
            <a:noFill/>
          </a:ln>
        </p:spPr>
      </p:pic>
      <p:pic>
        <p:nvPicPr>
          <p:cNvPr id="329" name="Google Shape;329;p44"/>
          <p:cNvPicPr preferRelativeResize="0"/>
          <p:nvPr/>
        </p:nvPicPr>
        <p:blipFill rotWithShape="1">
          <a:blip r:embed="rId8">
            <a:alphaModFix/>
          </a:blip>
          <a:srcRect/>
          <a:stretch/>
        </p:blipFill>
        <p:spPr>
          <a:xfrm>
            <a:off x="5372369" y="3013900"/>
            <a:ext cx="3852450" cy="2012108"/>
          </a:xfrm>
          <a:prstGeom prst="rect">
            <a:avLst/>
          </a:prstGeom>
          <a:noFill/>
          <a:ln>
            <a:noFill/>
          </a:ln>
        </p:spPr>
      </p:pic>
      <p:pic>
        <p:nvPicPr>
          <p:cNvPr id="330" name="Google Shape;330;p44"/>
          <p:cNvPicPr preferRelativeResize="0"/>
          <p:nvPr/>
        </p:nvPicPr>
        <p:blipFill rotWithShape="1">
          <a:blip r:embed="rId9">
            <a:alphaModFix/>
          </a:blip>
          <a:srcRect/>
          <a:stretch/>
        </p:blipFill>
        <p:spPr>
          <a:xfrm>
            <a:off x="2647549" y="3317950"/>
            <a:ext cx="2502925" cy="20121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26"/>
                                        </p:tgtEl>
                                        <p:attrNameLst>
                                          <p:attrName>style.visibility</p:attrName>
                                        </p:attrNameLst>
                                      </p:cBhvr>
                                      <p:to>
                                        <p:strVal val="visible"/>
                                      </p:to>
                                    </p:set>
                                    <p:anim calcmode="lin" valueType="num">
                                      <p:cBhvr additive="base">
                                        <p:cTn id="7" dur="1000"/>
                                        <p:tgtEl>
                                          <p:spTgt spid="326"/>
                                        </p:tgtEl>
                                        <p:attrNameLst>
                                          <p:attrName>ppt_y</p:attrName>
                                        </p:attrNameLst>
                                      </p:cBhvr>
                                      <p:tavLst>
                                        <p:tav tm="0">
                                          <p:val>
                                            <p:strVal val="#ppt_y-1"/>
                                          </p:val>
                                        </p:tav>
                                        <p:tav tm="100000">
                                          <p:val>
                                            <p:strVal val="#ppt_y"/>
                                          </p:val>
                                        </p:tav>
                                      </p:tavLst>
                                    </p:anim>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25"/>
                                        </p:tgtEl>
                                        <p:attrNameLst>
                                          <p:attrName>style.visibility</p:attrName>
                                        </p:attrNameLst>
                                      </p:cBhvr>
                                      <p:to>
                                        <p:strVal val="visible"/>
                                      </p:to>
                                    </p:set>
                                    <p:animEffect transition="in" filter="fade">
                                      <p:cBhvr>
                                        <p:cTn id="11" dur="1000"/>
                                        <p:tgtEl>
                                          <p:spTgt spid="325"/>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327"/>
                                        </p:tgtEl>
                                        <p:attrNameLst>
                                          <p:attrName>style.visibility</p:attrName>
                                        </p:attrNameLst>
                                      </p:cBhvr>
                                      <p:to>
                                        <p:strVal val="visible"/>
                                      </p:to>
                                    </p:set>
                                    <p:animEffect transition="in" filter="fade">
                                      <p:cBhvr>
                                        <p:cTn id="15" dur="1000"/>
                                        <p:tgtEl>
                                          <p:spTgt spid="327"/>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328"/>
                                        </p:tgtEl>
                                        <p:attrNameLst>
                                          <p:attrName>style.visibility</p:attrName>
                                        </p:attrNameLst>
                                      </p:cBhvr>
                                      <p:to>
                                        <p:strVal val="visible"/>
                                      </p:to>
                                    </p:set>
                                    <p:animEffect transition="in" filter="fade">
                                      <p:cBhvr>
                                        <p:cTn id="19" dur="1000"/>
                                        <p:tgtEl>
                                          <p:spTgt spid="328"/>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330"/>
                                        </p:tgtEl>
                                        <p:attrNameLst>
                                          <p:attrName>style.visibility</p:attrName>
                                        </p:attrNameLst>
                                      </p:cBhvr>
                                      <p:to>
                                        <p:strVal val="visible"/>
                                      </p:to>
                                    </p:set>
                                    <p:animEffect transition="in" filter="fade">
                                      <p:cBhvr>
                                        <p:cTn id="23" dur="1000"/>
                                        <p:tgtEl>
                                          <p:spTgt spid="330"/>
                                        </p:tgtEl>
                                      </p:cBhvr>
                                    </p:animEffect>
                                  </p:childTnLst>
                                </p:cTn>
                              </p:par>
                            </p:childTnLst>
                          </p:cTn>
                        </p:par>
                        <p:par>
                          <p:cTn id="24" fill="hold">
                            <p:stCondLst>
                              <p:cond delay="5000"/>
                            </p:stCondLst>
                            <p:childTnLst>
                              <p:par>
                                <p:cTn id="25" presetID="1" presetClass="entr" presetSubtype="0" fill="hold" nodeType="afterEffect">
                                  <p:stCondLst>
                                    <p:cond delay="0"/>
                                  </p:stCondLst>
                                  <p:childTnLst>
                                    <p:set>
                                      <p:cBhvr>
                                        <p:cTn id="26" dur="1" fill="hold">
                                          <p:stCondLst>
                                            <p:cond delay="0"/>
                                          </p:stCondLst>
                                        </p:cTn>
                                        <p:tgtEl>
                                          <p:spTgt spid="3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pic>
        <p:nvPicPr>
          <p:cNvPr id="335" name="Google Shape;335;p45"/>
          <p:cNvPicPr preferRelativeResize="0"/>
          <p:nvPr/>
        </p:nvPicPr>
        <p:blipFill rotWithShape="1">
          <a:blip r:embed="rId3">
            <a:alphaModFix/>
          </a:blip>
          <a:srcRect/>
          <a:stretch/>
        </p:blipFill>
        <p:spPr>
          <a:xfrm>
            <a:off x="286125" y="124725"/>
            <a:ext cx="8267700" cy="1600200"/>
          </a:xfrm>
          <a:prstGeom prst="rect">
            <a:avLst/>
          </a:prstGeom>
          <a:noFill/>
          <a:ln>
            <a:noFill/>
          </a:ln>
        </p:spPr>
      </p:pic>
      <p:pic>
        <p:nvPicPr>
          <p:cNvPr id="336" name="Google Shape;336;p45"/>
          <p:cNvPicPr preferRelativeResize="0"/>
          <p:nvPr/>
        </p:nvPicPr>
        <p:blipFill>
          <a:blip r:embed="rId4">
            <a:alphaModFix/>
          </a:blip>
          <a:stretch>
            <a:fillRect/>
          </a:stretch>
        </p:blipFill>
        <p:spPr>
          <a:xfrm>
            <a:off x="2141025" y="1724925"/>
            <a:ext cx="5125200" cy="38439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pic>
        <p:nvPicPr>
          <p:cNvPr id="341" name="Google Shape;341;p46" descr="O longa conta, em tom de denúncia, como parques de energia eólica, que deveriam servir para o bem-estar e preservação da natureza, foram transformados em um instrumento de violência contra camponeses, quilombolas e indígenas que vivem no Agreste Pernambucano. O filme mostra como a vida de famílias camponesas foi afetada por esta indústria de energia, causando expulsões, problemas estruturais, como rachaduras em algumas casas, e problemas de saúde como depressão, síndrome do pânico e doenças de pele. Além disso, animais também passaram a adoecer.&#10;&#10;O material foi desenvolvido através de um projeto da Comissão Pastoral da Terra, da Residência em Saúde Coletiva e Agroecologia da UPE e do Instituto Mãe Terra, com apoio do Fundo Casa Socioambiental. A obra foi exibida pela primeira vez em janeiro deste ano, na comunidade mais afetada pelo parque.&#10;&#10;Ficha Técnica: &#10;&#10;Direção: João do Vale &#10;Imagens e edição: Felipe Correia &#10;Sonoplastia: Luca Lemos &#10;Assistência de câmera: Mariana Starling &#10;Pesquisa: Mariana Starling, André Monteiro e Wanessa Gomes &#10;Produção: Josefa Eurenice&#10;Imagens auxiliares: Eriko Renan &#10;Pôster e ilustração: Lua &#10;Identidade visual: Cecília Távora&#10;Comunicação: Alice Alves e Cecília Távora" title="Trailer | Documentário &quot;Vento Agreste&quot;">
            <a:hlinkClick r:id="rId3"/>
          </p:cNvPr>
          <p:cNvPicPr preferRelativeResize="0"/>
          <p:nvPr/>
        </p:nvPicPr>
        <p:blipFill rotWithShape="1">
          <a:blip r:embed="rId4">
            <a:alphaModFix/>
          </a:blip>
          <a:srcRect/>
          <a:stretch/>
        </p:blipFill>
        <p:spPr>
          <a:xfrm>
            <a:off x="2890800" y="0"/>
            <a:ext cx="6253200" cy="3485575"/>
          </a:xfrm>
          <a:prstGeom prst="rect">
            <a:avLst/>
          </a:prstGeom>
          <a:noFill/>
          <a:ln>
            <a:noFill/>
          </a:ln>
        </p:spPr>
      </p:pic>
      <p:pic>
        <p:nvPicPr>
          <p:cNvPr id="342" name="Google Shape;342;p46"/>
          <p:cNvPicPr preferRelativeResize="0"/>
          <p:nvPr/>
        </p:nvPicPr>
        <p:blipFill rotWithShape="1">
          <a:blip r:embed="rId5">
            <a:alphaModFix/>
          </a:blip>
          <a:srcRect/>
          <a:stretch/>
        </p:blipFill>
        <p:spPr>
          <a:xfrm>
            <a:off x="0" y="0"/>
            <a:ext cx="2890800" cy="3485575"/>
          </a:xfrm>
          <a:prstGeom prst="rect">
            <a:avLst/>
          </a:prstGeom>
          <a:noFill/>
          <a:ln>
            <a:noFill/>
          </a:ln>
        </p:spPr>
      </p:pic>
      <p:pic>
        <p:nvPicPr>
          <p:cNvPr id="343" name="Google Shape;343;p46"/>
          <p:cNvPicPr preferRelativeResize="0"/>
          <p:nvPr/>
        </p:nvPicPr>
        <p:blipFill rotWithShape="1">
          <a:blip r:embed="rId6">
            <a:alphaModFix/>
          </a:blip>
          <a:srcRect l="9148" t="8496" r="10459" b="8844"/>
          <a:stretch/>
        </p:blipFill>
        <p:spPr>
          <a:xfrm>
            <a:off x="1083525" y="3616125"/>
            <a:ext cx="1605725" cy="1396825"/>
          </a:xfrm>
          <a:prstGeom prst="rect">
            <a:avLst/>
          </a:prstGeom>
          <a:noFill/>
          <a:ln>
            <a:noFill/>
          </a:ln>
        </p:spPr>
      </p:pic>
      <p:sp>
        <p:nvSpPr>
          <p:cNvPr id="344" name="Google Shape;344;p46"/>
          <p:cNvSpPr txBox="1">
            <a:spLocks noGrp="1"/>
          </p:cNvSpPr>
          <p:nvPr>
            <p:ph type="title"/>
          </p:nvPr>
        </p:nvSpPr>
        <p:spPr>
          <a:xfrm>
            <a:off x="2754550" y="3619725"/>
            <a:ext cx="6253200" cy="919500"/>
          </a:xfrm>
          <a:prstGeom prst="rect">
            <a:avLst/>
          </a:prstGeom>
          <a:noFill/>
          <a:ln>
            <a:noFill/>
          </a:ln>
        </p:spPr>
        <p:txBody>
          <a:bodyPr spcFirstLastPara="1" wrap="square" lIns="91425" tIns="91425" rIns="91425" bIns="91425" anchor="t" anchorCtr="0">
            <a:normAutofit/>
          </a:bodyPr>
          <a:lstStyle/>
          <a:p>
            <a:pPr marL="0" lvl="0" indent="0" algn="just" rtl="0">
              <a:lnSpc>
                <a:spcPct val="100000"/>
              </a:lnSpc>
              <a:spcBef>
                <a:spcPts val="0"/>
              </a:spcBef>
              <a:spcAft>
                <a:spcPts val="0"/>
              </a:spcAft>
              <a:buSzPts val="2800"/>
              <a:buNone/>
            </a:pPr>
            <a:r>
              <a:rPr lang="pt-BR" sz="2000">
                <a:solidFill>
                  <a:srgbClr val="073763"/>
                </a:solidFill>
              </a:rPr>
              <a:t>Aponte a câmera do seu celular para o QR code e assista o documentário completo no youtube!</a:t>
            </a:r>
            <a:endParaRPr sz="2000">
              <a:solidFill>
                <a:srgbClr val="073763"/>
              </a:solidFill>
            </a:endParaRPr>
          </a:p>
        </p:txBody>
      </p:sp>
      <p:pic>
        <p:nvPicPr>
          <p:cNvPr id="345" name="Google Shape;345;p46"/>
          <p:cNvPicPr preferRelativeResize="0"/>
          <p:nvPr/>
        </p:nvPicPr>
        <p:blipFill rotWithShape="1">
          <a:blip r:embed="rId7">
            <a:alphaModFix/>
          </a:blip>
          <a:srcRect t="15278" b="13889"/>
          <a:stretch/>
        </p:blipFill>
        <p:spPr>
          <a:xfrm>
            <a:off x="5898753" y="4489754"/>
            <a:ext cx="869584" cy="357575"/>
          </a:xfrm>
          <a:prstGeom prst="rect">
            <a:avLst/>
          </a:prstGeom>
          <a:noFill/>
          <a:ln>
            <a:noFill/>
          </a:ln>
        </p:spPr>
      </p:pic>
      <p:pic>
        <p:nvPicPr>
          <p:cNvPr id="346" name="Google Shape;346;p46"/>
          <p:cNvPicPr preferRelativeResize="0"/>
          <p:nvPr/>
        </p:nvPicPr>
        <p:blipFill rotWithShape="1">
          <a:blip r:embed="rId8">
            <a:alphaModFix/>
          </a:blip>
          <a:srcRect/>
          <a:stretch/>
        </p:blipFill>
        <p:spPr>
          <a:xfrm>
            <a:off x="4064328" y="4489741"/>
            <a:ext cx="672275" cy="357575"/>
          </a:xfrm>
          <a:prstGeom prst="rect">
            <a:avLst/>
          </a:prstGeom>
          <a:noFill/>
          <a:ln>
            <a:noFill/>
          </a:ln>
        </p:spPr>
      </p:pic>
      <p:pic>
        <p:nvPicPr>
          <p:cNvPr id="347" name="Google Shape;347;p46"/>
          <p:cNvPicPr preferRelativeResize="0"/>
          <p:nvPr/>
        </p:nvPicPr>
        <p:blipFill rotWithShape="1">
          <a:blip r:embed="rId9">
            <a:alphaModFix/>
          </a:blip>
          <a:srcRect/>
          <a:stretch/>
        </p:blipFill>
        <p:spPr>
          <a:xfrm>
            <a:off x="2890790" y="4408335"/>
            <a:ext cx="1106496" cy="520400"/>
          </a:xfrm>
          <a:prstGeom prst="rect">
            <a:avLst/>
          </a:prstGeom>
          <a:noFill/>
          <a:ln>
            <a:noFill/>
          </a:ln>
        </p:spPr>
      </p:pic>
      <p:pic>
        <p:nvPicPr>
          <p:cNvPr id="348" name="Google Shape;348;p46"/>
          <p:cNvPicPr preferRelativeResize="0"/>
          <p:nvPr/>
        </p:nvPicPr>
        <p:blipFill rotWithShape="1">
          <a:blip r:embed="rId10">
            <a:alphaModFix/>
          </a:blip>
          <a:srcRect/>
          <a:stretch/>
        </p:blipFill>
        <p:spPr>
          <a:xfrm>
            <a:off x="4927586" y="4408326"/>
            <a:ext cx="841925" cy="5204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1"/>
                                        </p:tgtEl>
                                        <p:attrNameLst>
                                          <p:attrName>style.visibility</p:attrName>
                                        </p:attrNameLst>
                                      </p:cBhvr>
                                      <p:to>
                                        <p:strVal val="visible"/>
                                      </p:to>
                                    </p:set>
                                    <p:animEffect transition="in" filter="fade">
                                      <p:cBhvr>
                                        <p:cTn id="7" dur="1000"/>
                                        <p:tgtEl>
                                          <p:spTgt spid="3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442E81B-9DDD-D260-6192-BA4CAA110651}"/>
              </a:ext>
            </a:extLst>
          </p:cNvPr>
          <p:cNvSpPr>
            <a:spLocks noGrp="1"/>
          </p:cNvSpPr>
          <p:nvPr>
            <p:ph type="title"/>
          </p:nvPr>
        </p:nvSpPr>
        <p:spPr/>
        <p:txBody>
          <a:bodyPr>
            <a:normAutofit fontScale="90000"/>
          </a:bodyPr>
          <a:lstStyle/>
          <a:p>
            <a:endParaRPr lang="pt-BR"/>
          </a:p>
        </p:txBody>
      </p:sp>
      <p:sp>
        <p:nvSpPr>
          <p:cNvPr id="3" name="Espaço Reservado para Texto 2">
            <a:extLst>
              <a:ext uri="{FF2B5EF4-FFF2-40B4-BE49-F238E27FC236}">
                <a16:creationId xmlns:a16="http://schemas.microsoft.com/office/drawing/2014/main" id="{E40020CC-5832-7759-7849-EB864422FCD6}"/>
              </a:ext>
            </a:extLst>
          </p:cNvPr>
          <p:cNvSpPr>
            <a:spLocks noGrp="1"/>
          </p:cNvSpPr>
          <p:nvPr>
            <p:ph type="body" idx="1"/>
          </p:nvPr>
        </p:nvSpPr>
        <p:spPr/>
        <p:txBody>
          <a:bodyPr/>
          <a:lstStyle/>
          <a:p>
            <a:endParaRPr lang="pt-BR" dirty="0"/>
          </a:p>
        </p:txBody>
      </p:sp>
      <p:pic>
        <p:nvPicPr>
          <p:cNvPr id="5" name="Imagem 4" descr="Uma imagem contendo Texto&#10;&#10;O conteúdo gerado por IA pode estar incorreto.">
            <a:extLst>
              <a:ext uri="{FF2B5EF4-FFF2-40B4-BE49-F238E27FC236}">
                <a16:creationId xmlns:a16="http://schemas.microsoft.com/office/drawing/2014/main" id="{876C3132-C088-4F74-25B4-CF9120CD72B1}"/>
              </a:ext>
            </a:extLst>
          </p:cNvPr>
          <p:cNvPicPr>
            <a:picLocks noChangeAspect="1"/>
          </p:cNvPicPr>
          <p:nvPr/>
        </p:nvPicPr>
        <p:blipFill>
          <a:blip r:embed="rId2"/>
          <a:stretch>
            <a:fillRect/>
          </a:stretch>
        </p:blipFill>
        <p:spPr>
          <a:xfrm>
            <a:off x="4863000" y="-2117"/>
            <a:ext cx="4114800" cy="5143500"/>
          </a:xfrm>
          <a:prstGeom prst="rect">
            <a:avLst/>
          </a:prstGeom>
        </p:spPr>
      </p:pic>
      <p:pic>
        <p:nvPicPr>
          <p:cNvPr id="15" name="Imagem 14" descr="Placa verde com texto branco sobre fundo azul&#10;&#10;O conteúdo gerado por IA pode estar incorreto.">
            <a:extLst>
              <a:ext uri="{FF2B5EF4-FFF2-40B4-BE49-F238E27FC236}">
                <a16:creationId xmlns:a16="http://schemas.microsoft.com/office/drawing/2014/main" id="{AC2C7524-8D16-4773-8929-DE91EF854B99}"/>
              </a:ext>
            </a:extLst>
          </p:cNvPr>
          <p:cNvPicPr>
            <a:picLocks noChangeAspect="1"/>
          </p:cNvPicPr>
          <p:nvPr/>
        </p:nvPicPr>
        <p:blipFill>
          <a:blip r:embed="rId3"/>
          <a:stretch>
            <a:fillRect/>
          </a:stretch>
        </p:blipFill>
        <p:spPr>
          <a:xfrm>
            <a:off x="311700" y="0"/>
            <a:ext cx="4114800" cy="5143500"/>
          </a:xfrm>
          <a:prstGeom prst="rect">
            <a:avLst/>
          </a:prstGeom>
        </p:spPr>
      </p:pic>
    </p:spTree>
    <p:extLst>
      <p:ext uri="{BB962C8B-B14F-4D97-AF65-F5344CB8AC3E}">
        <p14:creationId xmlns:p14="http://schemas.microsoft.com/office/powerpoint/2010/main" val="24406042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WhatsApp Video 2025-10-14 at 11.33.17">
            <a:hlinkClick r:id="" action="ppaction://media"/>
            <a:extLst>
              <a:ext uri="{FF2B5EF4-FFF2-40B4-BE49-F238E27FC236}">
                <a16:creationId xmlns:a16="http://schemas.microsoft.com/office/drawing/2014/main" id="{C4E427E7-3FC0-3BCA-9255-ED56A022353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632075" y="0"/>
            <a:ext cx="4111625" cy="5143500"/>
          </a:xfrm>
          <a:prstGeom prst="rect">
            <a:avLst/>
          </a:prstGeom>
        </p:spPr>
      </p:pic>
    </p:spTree>
    <p:extLst>
      <p:ext uri="{BB962C8B-B14F-4D97-AF65-F5344CB8AC3E}">
        <p14:creationId xmlns:p14="http://schemas.microsoft.com/office/powerpoint/2010/main" val="3898155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5"/>
          <p:cNvSpPr txBox="1">
            <a:spLocks noGrp="1"/>
          </p:cNvSpPr>
          <p:nvPr>
            <p:ph type="title"/>
          </p:nvPr>
        </p:nvSpPr>
        <p:spPr>
          <a:xfrm>
            <a:off x="311700" y="204995"/>
            <a:ext cx="8520600" cy="572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SzPts val="990"/>
              <a:buNone/>
            </a:pPr>
            <a:r>
              <a:rPr lang="pt-BR" b="1" dirty="0">
                <a:solidFill>
                  <a:srgbClr val="274E13"/>
                </a:solidFill>
                <a:latin typeface="Alegreya"/>
                <a:ea typeface="Alegreya"/>
                <a:cs typeface="Alegreya"/>
                <a:sym typeface="Alegreya"/>
              </a:rPr>
              <a:t>Síndrome da Turbina Eólica (STE)</a:t>
            </a:r>
            <a:endParaRPr b="1" dirty="0">
              <a:solidFill>
                <a:srgbClr val="274E13"/>
              </a:solidFill>
              <a:latin typeface="Alegreya"/>
              <a:ea typeface="Alegreya"/>
              <a:cs typeface="Alegreya"/>
              <a:sym typeface="Alegreya"/>
            </a:endParaRPr>
          </a:p>
        </p:txBody>
      </p:sp>
      <p:sp>
        <p:nvSpPr>
          <p:cNvPr id="79" name="Google Shape;79;p15"/>
          <p:cNvSpPr txBox="1">
            <a:spLocks noGrp="1"/>
          </p:cNvSpPr>
          <p:nvPr>
            <p:ph type="body" idx="1"/>
          </p:nvPr>
        </p:nvSpPr>
        <p:spPr>
          <a:xfrm>
            <a:off x="311700" y="1017724"/>
            <a:ext cx="5460450" cy="4011475"/>
          </a:xfrm>
          <a:prstGeom prst="rect">
            <a:avLst/>
          </a:prstGeom>
          <a:noFill/>
          <a:ln>
            <a:noFill/>
          </a:ln>
        </p:spPr>
        <p:txBody>
          <a:bodyPr spcFirstLastPara="1" wrap="square" lIns="91425" tIns="91425" rIns="91425" bIns="91425" anchor="t" anchorCtr="0">
            <a:normAutofit fontScale="92500" lnSpcReduction="20000"/>
          </a:bodyPr>
          <a:lstStyle/>
          <a:p>
            <a:pPr marL="457200" lvl="0" indent="-342900" algn="just" rtl="0">
              <a:lnSpc>
                <a:spcPct val="115000"/>
              </a:lnSpc>
              <a:spcBef>
                <a:spcPts val="0"/>
              </a:spcBef>
              <a:spcAft>
                <a:spcPts val="0"/>
              </a:spcAft>
              <a:buSzPts val="1800"/>
              <a:buChar char="●"/>
            </a:pPr>
            <a:r>
              <a:rPr lang="pt-BR" dirty="0"/>
              <a:t>Ocasionada a exposição aos ruídos audíveis e aos infrassons.</a:t>
            </a:r>
            <a:endParaRPr dirty="0"/>
          </a:p>
          <a:p>
            <a:pPr marL="457200" lvl="0" indent="-342900" algn="just" rtl="0">
              <a:lnSpc>
                <a:spcPct val="115000"/>
              </a:lnSpc>
              <a:spcBef>
                <a:spcPts val="0"/>
              </a:spcBef>
              <a:spcAft>
                <a:spcPts val="0"/>
              </a:spcAft>
              <a:buSzPts val="1800"/>
              <a:buChar char="●"/>
            </a:pPr>
            <a:r>
              <a:rPr lang="pt-BR" dirty="0"/>
              <a:t>Os principais sintomas diagnosticadas na STE:</a:t>
            </a:r>
          </a:p>
          <a:p>
            <a:pPr marL="457200" lvl="0" indent="-342900" algn="just" rtl="0">
              <a:lnSpc>
                <a:spcPct val="115000"/>
              </a:lnSpc>
              <a:spcBef>
                <a:spcPts val="0"/>
              </a:spcBef>
              <a:spcAft>
                <a:spcPts val="0"/>
              </a:spcAft>
              <a:buSzPts val="1800"/>
              <a:buChar char="●"/>
            </a:pPr>
            <a:r>
              <a:rPr lang="pt-BR" b="1" dirty="0"/>
              <a:t>Problemas em concentração e aprendizagem;</a:t>
            </a:r>
          </a:p>
          <a:p>
            <a:pPr lvl="0" algn="just"/>
            <a:r>
              <a:rPr lang="pt-BR" b="1" dirty="0"/>
              <a:t>Tontura, instabilidade e náuseas. </a:t>
            </a:r>
            <a:r>
              <a:rPr lang="pt-BR" dirty="0"/>
              <a:t>A falta de equilíbrio e a dificuldade psicomotora</a:t>
            </a:r>
            <a:r>
              <a:rPr lang="pt-BR" b="1" dirty="0"/>
              <a:t> </a:t>
            </a:r>
            <a:r>
              <a:rPr lang="pt-BR" dirty="0"/>
              <a:t>se devem ao fato de que os ruídos interferem diretamente em nossos ouvidos, mais especificamente no aparelho vestibular, responsável pela manutenção do equilíbrio </a:t>
            </a:r>
            <a:endParaRPr lang="pt-BR" b="1" dirty="0"/>
          </a:p>
          <a:p>
            <a:pPr marL="457200" lvl="0" indent="-342900" algn="just" rtl="0">
              <a:lnSpc>
                <a:spcPct val="115000"/>
              </a:lnSpc>
              <a:spcBef>
                <a:spcPts val="0"/>
              </a:spcBef>
              <a:spcAft>
                <a:spcPts val="0"/>
              </a:spcAft>
              <a:buSzPts val="1800"/>
              <a:buChar char="●"/>
            </a:pPr>
            <a:r>
              <a:rPr lang="pt-BR" b="1" dirty="0"/>
              <a:t>Dores de cabeça </a:t>
            </a:r>
            <a:r>
              <a:rPr lang="pt-BR" dirty="0"/>
              <a:t>potencializada pelo estresse e pelos problemas relacionados ao sono;</a:t>
            </a:r>
          </a:p>
          <a:p>
            <a:pPr marL="457200" lvl="0" indent="-342900" algn="just" rtl="0">
              <a:lnSpc>
                <a:spcPct val="115000"/>
              </a:lnSpc>
              <a:spcBef>
                <a:spcPts val="0"/>
              </a:spcBef>
              <a:spcAft>
                <a:spcPts val="0"/>
              </a:spcAft>
              <a:buSzPts val="1800"/>
              <a:buChar char="●"/>
            </a:pPr>
            <a:r>
              <a:rPr lang="pt-BR" b="1" dirty="0"/>
              <a:t>Dificuldades em adormecer </a:t>
            </a:r>
            <a:r>
              <a:rPr lang="pt-BR" dirty="0"/>
              <a:t>devido ao ruído audível.</a:t>
            </a:r>
            <a:endParaRPr dirty="0"/>
          </a:p>
          <a:p>
            <a:pPr marL="114300" lvl="0" indent="0" algn="r" rtl="0">
              <a:lnSpc>
                <a:spcPct val="115000"/>
              </a:lnSpc>
              <a:spcBef>
                <a:spcPts val="0"/>
              </a:spcBef>
              <a:spcAft>
                <a:spcPts val="0"/>
              </a:spcAft>
              <a:buSzPts val="1800"/>
              <a:buNone/>
            </a:pPr>
            <a:r>
              <a:rPr lang="pt-BR" dirty="0"/>
              <a:t>(PIERPONT, 2010).</a:t>
            </a:r>
            <a:endParaRPr dirty="0"/>
          </a:p>
        </p:txBody>
      </p:sp>
      <p:pic>
        <p:nvPicPr>
          <p:cNvPr id="3" name="Imagem 2" descr="Desenho de personagem de desenho animado&#10;&#10;O conteúdo gerado por IA pode estar incorreto.">
            <a:extLst>
              <a:ext uri="{FF2B5EF4-FFF2-40B4-BE49-F238E27FC236}">
                <a16:creationId xmlns:a16="http://schemas.microsoft.com/office/drawing/2014/main" id="{B7DEC8EA-B020-6F8F-F16F-A518044BB1B8}"/>
              </a:ext>
            </a:extLst>
          </p:cNvPr>
          <p:cNvPicPr>
            <a:picLocks noChangeAspect="1"/>
          </p:cNvPicPr>
          <p:nvPr/>
        </p:nvPicPr>
        <p:blipFill>
          <a:blip r:embed="rId3"/>
          <a:stretch>
            <a:fillRect/>
          </a:stretch>
        </p:blipFill>
        <p:spPr>
          <a:xfrm>
            <a:off x="6111960" y="1125855"/>
            <a:ext cx="2891790" cy="289179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marR="0" lvl="0" indent="0" algn="l" rtl="0">
              <a:lnSpc>
                <a:spcPct val="100000"/>
              </a:lnSpc>
              <a:spcBef>
                <a:spcPts val="0"/>
              </a:spcBef>
              <a:spcAft>
                <a:spcPts val="0"/>
              </a:spcAft>
              <a:buClr>
                <a:srgbClr val="000000"/>
              </a:buClr>
              <a:buSzPct val="35357"/>
              <a:buFont typeface="Arial"/>
              <a:buNone/>
            </a:pPr>
            <a:r>
              <a:rPr lang="pt-BR" b="1" dirty="0">
                <a:solidFill>
                  <a:srgbClr val="274E13"/>
                </a:solidFill>
                <a:latin typeface="Alegreya"/>
                <a:ea typeface="Alegreya"/>
                <a:cs typeface="Alegreya"/>
                <a:sym typeface="Alegreya"/>
              </a:rPr>
              <a:t>Doença </a:t>
            </a:r>
            <a:r>
              <a:rPr lang="pt-BR" b="1" dirty="0" err="1">
                <a:solidFill>
                  <a:srgbClr val="274E13"/>
                </a:solidFill>
                <a:latin typeface="Alegreya"/>
                <a:ea typeface="Alegreya"/>
                <a:cs typeface="Alegreya"/>
                <a:sym typeface="Alegreya"/>
              </a:rPr>
              <a:t>Vibroacústica</a:t>
            </a:r>
            <a:r>
              <a:rPr lang="pt-BR" b="1" dirty="0">
                <a:solidFill>
                  <a:srgbClr val="274E13"/>
                </a:solidFill>
                <a:latin typeface="Alegreya"/>
                <a:ea typeface="Alegreya"/>
                <a:cs typeface="Alegreya"/>
                <a:sym typeface="Alegreya"/>
              </a:rPr>
              <a:t> (DVA)</a:t>
            </a:r>
            <a:endParaRPr b="1" dirty="0">
              <a:solidFill>
                <a:srgbClr val="274E13"/>
              </a:solidFill>
              <a:latin typeface="Alegreya"/>
              <a:ea typeface="Alegreya"/>
              <a:cs typeface="Alegreya"/>
              <a:sym typeface="Alegreya"/>
            </a:endParaRPr>
          </a:p>
        </p:txBody>
      </p:sp>
      <p:sp>
        <p:nvSpPr>
          <p:cNvPr id="85" name="Google Shape;85;p16"/>
          <p:cNvSpPr txBox="1">
            <a:spLocks noGrp="1"/>
          </p:cNvSpPr>
          <p:nvPr>
            <p:ph type="body" idx="1"/>
          </p:nvPr>
        </p:nvSpPr>
        <p:spPr>
          <a:xfrm>
            <a:off x="4199467" y="133350"/>
            <a:ext cx="4842933" cy="4890206"/>
          </a:xfrm>
          <a:prstGeom prst="rect">
            <a:avLst/>
          </a:prstGeom>
          <a:noFill/>
          <a:ln>
            <a:noFill/>
          </a:ln>
        </p:spPr>
        <p:txBody>
          <a:bodyPr spcFirstLastPara="1" wrap="square" lIns="91425" tIns="91425" rIns="91425" bIns="91425" anchor="t" anchorCtr="0">
            <a:normAutofit lnSpcReduction="10000"/>
          </a:bodyPr>
          <a:lstStyle/>
          <a:p>
            <a:pPr marL="457200" lvl="0" indent="-332814" algn="just" rtl="0">
              <a:lnSpc>
                <a:spcPct val="115000"/>
              </a:lnSpc>
              <a:spcBef>
                <a:spcPts val="0"/>
              </a:spcBef>
              <a:spcAft>
                <a:spcPts val="0"/>
              </a:spcAft>
              <a:buSzPct val="117647"/>
              <a:buChar char="●"/>
            </a:pPr>
            <a:r>
              <a:rPr lang="pt-BR" sz="1200" dirty="0"/>
              <a:t>É considerada como uma </a:t>
            </a:r>
            <a:r>
              <a:rPr lang="pt-BR" sz="1200" b="1" dirty="0">
                <a:solidFill>
                  <a:schemeClr val="accent1">
                    <a:lumMod val="50000"/>
                  </a:schemeClr>
                </a:solidFill>
              </a:rPr>
              <a:t>patologia sistêmica </a:t>
            </a:r>
            <a:r>
              <a:rPr lang="pt-BR" sz="1200" dirty="0"/>
              <a:t>ocorrida em razão da excessiva exposição aos Ruídos de Baixa Frequência (RBF), tendo como principal característica, o aumento de produção desenfreado de </a:t>
            </a:r>
            <a:r>
              <a:rPr lang="pt-BR" sz="1200" b="1" dirty="0">
                <a:solidFill>
                  <a:schemeClr val="accent1">
                    <a:lumMod val="50000"/>
                  </a:schemeClr>
                </a:solidFill>
              </a:rPr>
              <a:t>colágeno e elastina </a:t>
            </a:r>
            <a:r>
              <a:rPr lang="pt-BR" sz="1200" dirty="0"/>
              <a:t>(proteínas do tecido conjuntivo que trabalham juntas para dar estrutura, firmeza e elasticidade à pele e a outros tecidos do corpo) sem que haja de fato uma inflamação no local. </a:t>
            </a:r>
            <a:endParaRPr sz="1200" dirty="0"/>
          </a:p>
          <a:p>
            <a:pPr marL="457200" lvl="0" indent="-332814" algn="just" rtl="0">
              <a:lnSpc>
                <a:spcPct val="115000"/>
              </a:lnSpc>
              <a:spcBef>
                <a:spcPts val="0"/>
              </a:spcBef>
              <a:spcAft>
                <a:spcPts val="0"/>
              </a:spcAft>
              <a:buSzPct val="117647"/>
              <a:buChar char="●"/>
            </a:pPr>
            <a:r>
              <a:rPr lang="pt-BR" sz="1200" dirty="0"/>
              <a:t>A exposição aos RBF ocasiona um </a:t>
            </a:r>
            <a:r>
              <a:rPr lang="pt-BR" sz="1200" b="1" dirty="0">
                <a:solidFill>
                  <a:schemeClr val="accent1">
                    <a:lumMod val="50000"/>
                  </a:schemeClr>
                </a:solidFill>
              </a:rPr>
              <a:t>engrossamento das camadas médias das paredes</a:t>
            </a:r>
            <a:r>
              <a:rPr lang="pt-BR" sz="1200" dirty="0">
                <a:solidFill>
                  <a:schemeClr val="accent1">
                    <a:lumMod val="50000"/>
                  </a:schemeClr>
                </a:solidFill>
              </a:rPr>
              <a:t>, </a:t>
            </a:r>
            <a:r>
              <a:rPr lang="pt-BR" sz="1200" b="1" dirty="0">
                <a:solidFill>
                  <a:schemeClr val="accent1">
                    <a:lumMod val="50000"/>
                  </a:schemeClr>
                </a:solidFill>
              </a:rPr>
              <a:t>interferindo no fluxo sanguíneo</a:t>
            </a:r>
            <a:r>
              <a:rPr lang="pt-BR" sz="1200" dirty="0">
                <a:solidFill>
                  <a:schemeClr val="accent1">
                    <a:lumMod val="50000"/>
                  </a:schemeClr>
                </a:solidFill>
              </a:rPr>
              <a:t> </a:t>
            </a:r>
            <a:r>
              <a:rPr lang="pt-BR" sz="1200" dirty="0"/>
              <a:t>do corpo humano.</a:t>
            </a:r>
            <a:endParaRPr sz="1200" dirty="0"/>
          </a:p>
          <a:p>
            <a:pPr marL="457200" lvl="0" indent="-332814" algn="just" rtl="0">
              <a:lnSpc>
                <a:spcPct val="115000"/>
              </a:lnSpc>
              <a:spcBef>
                <a:spcPts val="0"/>
              </a:spcBef>
              <a:spcAft>
                <a:spcPts val="0"/>
              </a:spcAft>
              <a:buSzPct val="117647"/>
              <a:buChar char="●"/>
            </a:pPr>
            <a:r>
              <a:rPr lang="pt-BR" sz="1200" dirty="0"/>
              <a:t>O RBF </a:t>
            </a:r>
            <a:r>
              <a:rPr lang="pt-BR" sz="1200" b="1" dirty="0"/>
              <a:t>atinge principalmente o sistema respiratório do indivíduo e o sistema cardiovascular</a:t>
            </a:r>
            <a:r>
              <a:rPr lang="pt-BR" sz="1200" dirty="0"/>
              <a:t>, podendo atingir também o sistema nervoso, os tecidos e os órgãos. </a:t>
            </a:r>
            <a:endParaRPr sz="1200" dirty="0"/>
          </a:p>
          <a:p>
            <a:pPr marL="457200" lvl="0" indent="-332814" algn="just" rtl="0">
              <a:lnSpc>
                <a:spcPct val="115000"/>
              </a:lnSpc>
              <a:spcBef>
                <a:spcPts val="0"/>
              </a:spcBef>
              <a:spcAft>
                <a:spcPts val="0"/>
              </a:spcAft>
              <a:buSzPct val="117647"/>
              <a:buChar char="●"/>
            </a:pPr>
            <a:r>
              <a:rPr lang="pt-BR" sz="1200" dirty="0"/>
              <a:t>As lesões dos órgãos e tecidos acontece através da propagação da vibração sonora nos tecidos, conhecido como o </a:t>
            </a:r>
            <a:r>
              <a:rPr lang="pt-BR" sz="1200" b="1" dirty="0"/>
              <a:t>método de </a:t>
            </a:r>
            <a:r>
              <a:rPr lang="pt-BR" sz="1200" b="1" dirty="0" err="1"/>
              <a:t>mecano</a:t>
            </a:r>
            <a:r>
              <a:rPr lang="pt-BR" sz="1200" b="1" dirty="0"/>
              <a:t>-transdução</a:t>
            </a:r>
            <a:r>
              <a:rPr lang="pt-BR" sz="1200" dirty="0"/>
              <a:t>, que promove alterações no recebimento de informações das células, causando o aparecimento excessivo de colágeno e elastina.</a:t>
            </a:r>
            <a:endParaRPr sz="1200" dirty="0"/>
          </a:p>
          <a:p>
            <a:pPr marL="457200" lvl="0" indent="-332814" algn="just" rtl="0">
              <a:lnSpc>
                <a:spcPct val="115000"/>
              </a:lnSpc>
              <a:spcBef>
                <a:spcPts val="0"/>
              </a:spcBef>
              <a:spcAft>
                <a:spcPts val="0"/>
              </a:spcAft>
              <a:buSzPct val="117647"/>
              <a:buChar char="●"/>
            </a:pPr>
            <a:r>
              <a:rPr lang="pt-BR" sz="1200" dirty="0"/>
              <a:t> Os efeitos mais diagnosticados na DVA, estão relacionados a problemas no coração, como a alteração em suas estruturas vasculares, prolapso da válvula mitral, e espessamentos sem aparente inflamação no pericárdio.</a:t>
            </a:r>
          </a:p>
          <a:p>
            <a:pPr marL="124386" lvl="0" indent="0" algn="r">
              <a:buSzPct val="117647"/>
              <a:buNone/>
            </a:pPr>
            <a:r>
              <a:rPr lang="pt-BR" sz="1200" dirty="0"/>
              <a:t>(BRANCO; PEREIRA, 2007)</a:t>
            </a:r>
            <a:endParaRPr sz="1200" dirty="0"/>
          </a:p>
        </p:txBody>
      </p:sp>
      <p:pic>
        <p:nvPicPr>
          <p:cNvPr id="3" name="Imagem 2" descr="Diagrama&#10;&#10;O conteúdo gerado por IA pode estar incorreto.">
            <a:extLst>
              <a:ext uri="{FF2B5EF4-FFF2-40B4-BE49-F238E27FC236}">
                <a16:creationId xmlns:a16="http://schemas.microsoft.com/office/drawing/2014/main" id="{24F28C89-5D00-4C55-76E6-974B75633CB9}"/>
              </a:ext>
            </a:extLst>
          </p:cNvPr>
          <p:cNvPicPr>
            <a:picLocks noChangeAspect="1"/>
          </p:cNvPicPr>
          <p:nvPr/>
        </p:nvPicPr>
        <p:blipFill>
          <a:blip r:embed="rId3"/>
          <a:stretch>
            <a:fillRect/>
          </a:stretch>
        </p:blipFill>
        <p:spPr>
          <a:xfrm>
            <a:off x="101600" y="1459245"/>
            <a:ext cx="4243917" cy="2829278"/>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marR="0" lvl="0" indent="0" algn="l" rtl="0">
              <a:lnSpc>
                <a:spcPct val="100000"/>
              </a:lnSpc>
              <a:spcBef>
                <a:spcPts val="0"/>
              </a:spcBef>
              <a:spcAft>
                <a:spcPts val="0"/>
              </a:spcAft>
              <a:buClr>
                <a:srgbClr val="000000"/>
              </a:buClr>
              <a:buSzPct val="35357"/>
              <a:buFont typeface="Arial"/>
              <a:buNone/>
            </a:pPr>
            <a:r>
              <a:rPr lang="pt-BR" b="1">
                <a:solidFill>
                  <a:srgbClr val="274E13"/>
                </a:solidFill>
                <a:latin typeface="Alegreya"/>
                <a:ea typeface="Alegreya"/>
                <a:cs typeface="Alegreya"/>
                <a:sym typeface="Alegreya"/>
              </a:rPr>
              <a:t>METODOLOGIA</a:t>
            </a:r>
            <a:endParaRPr>
              <a:solidFill>
                <a:srgbClr val="274E13"/>
              </a:solidFill>
              <a:latin typeface="Alegreya Black"/>
              <a:ea typeface="Alegreya Black"/>
              <a:cs typeface="Alegreya Black"/>
              <a:sym typeface="Alegreya Black"/>
            </a:endParaRPr>
          </a:p>
        </p:txBody>
      </p:sp>
      <p:sp>
        <p:nvSpPr>
          <p:cNvPr id="91" name="Google Shape;91;p1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p>
            <a:pPr marL="457200" lvl="0" indent="-330200" algn="just" rtl="0">
              <a:lnSpc>
                <a:spcPct val="115000"/>
              </a:lnSpc>
              <a:spcBef>
                <a:spcPts val="0"/>
              </a:spcBef>
              <a:spcAft>
                <a:spcPts val="0"/>
              </a:spcAft>
              <a:buSzPts val="1600"/>
              <a:buChar char="●"/>
            </a:pPr>
            <a:r>
              <a:rPr lang="pt-BR" sz="1600" dirty="0"/>
              <a:t>Pesquisa aprovada pelo Comitê de Ética em Pesquisa (CEP) do Instituto Aggeu Magalhães (IAM) da Fundação Oswaldo Cruz (Fiocruz) conforme parecer nº 6.569.829/CAAE 73626423.8.0000.5190.</a:t>
            </a:r>
            <a:endParaRPr sz="1600" dirty="0"/>
          </a:p>
          <a:p>
            <a:pPr marL="457200" lvl="0" indent="-330200" algn="just" rtl="0">
              <a:lnSpc>
                <a:spcPct val="115000"/>
              </a:lnSpc>
              <a:spcBef>
                <a:spcPts val="0"/>
              </a:spcBef>
              <a:spcAft>
                <a:spcPts val="0"/>
              </a:spcAft>
              <a:buSzPts val="1600"/>
              <a:buChar char="●"/>
            </a:pPr>
            <a:r>
              <a:rPr lang="pt-BR" sz="1600" dirty="0"/>
              <a:t>Pesquisa ação quanti-qualitativa, tipo transversal, com fonte de dados primários em comunidades rurais impactadas por empreendimentos </a:t>
            </a:r>
            <a:r>
              <a:rPr lang="pt-BR" sz="1600" dirty="0" err="1"/>
              <a:t>eólicoas</a:t>
            </a:r>
            <a:r>
              <a:rPr lang="pt-BR" sz="1600" dirty="0"/>
              <a:t> do município de Caetés, no agreste meridional de Pernambuco;</a:t>
            </a:r>
            <a:endParaRPr sz="1600" dirty="0"/>
          </a:p>
          <a:p>
            <a:pPr marL="457200" lvl="0" indent="-330200" algn="just" rtl="0">
              <a:lnSpc>
                <a:spcPct val="115000"/>
              </a:lnSpc>
              <a:spcBef>
                <a:spcPts val="0"/>
              </a:spcBef>
              <a:spcAft>
                <a:spcPts val="0"/>
              </a:spcAft>
              <a:buSzPts val="1600"/>
              <a:buChar char="●"/>
            </a:pPr>
            <a:r>
              <a:rPr lang="pt-BR" sz="1600" dirty="0"/>
              <a:t>Primeira etapa – DIAGNOSTICO INICIAL: Coleta dos dados de março a dezembro de 2023, por meio de </a:t>
            </a:r>
            <a:r>
              <a:rPr lang="pt-BR" sz="1600" b="1" dirty="0"/>
              <a:t>questionário estruturado</a:t>
            </a:r>
            <a:r>
              <a:rPr lang="pt-BR" sz="1600" dirty="0"/>
              <a:t>, com questões acerca da moradia, renda, acesso a água, saúde da família e impacto das eólicas;</a:t>
            </a:r>
          </a:p>
          <a:p>
            <a:pPr marL="457200" lvl="0" indent="-330200" algn="just" rtl="0">
              <a:lnSpc>
                <a:spcPct val="115000"/>
              </a:lnSpc>
              <a:spcBef>
                <a:spcPts val="0"/>
              </a:spcBef>
              <a:spcAft>
                <a:spcPts val="0"/>
              </a:spcAft>
              <a:buSzPts val="1600"/>
              <a:buChar char="●"/>
            </a:pPr>
            <a:r>
              <a:rPr lang="pt-BR" sz="1600" b="1" dirty="0"/>
              <a:t>Mapeamento do território</a:t>
            </a:r>
            <a:r>
              <a:rPr lang="pt-BR" sz="1600" dirty="0"/>
              <a:t> por meio do </a:t>
            </a:r>
            <a:r>
              <a:rPr lang="pt-BR" sz="1600" dirty="0" err="1"/>
              <a:t>EpiInfo</a:t>
            </a:r>
            <a:r>
              <a:rPr lang="pt-BR" sz="1600" dirty="0"/>
              <a:t> e Google </a:t>
            </a:r>
            <a:r>
              <a:rPr lang="pt-BR" sz="1600" dirty="0" err="1"/>
              <a:t>MyMaps</a:t>
            </a:r>
            <a:r>
              <a:rPr lang="pt-BR" sz="1600" dirty="0"/>
              <a:t>;</a:t>
            </a:r>
            <a:endParaRPr sz="1600" dirty="0"/>
          </a:p>
          <a:p>
            <a:pPr marL="457200" lvl="0" indent="-330200" algn="just" rtl="0">
              <a:lnSpc>
                <a:spcPct val="115000"/>
              </a:lnSpc>
              <a:spcBef>
                <a:spcPts val="0"/>
              </a:spcBef>
              <a:spcAft>
                <a:spcPts val="0"/>
              </a:spcAft>
              <a:buSzPts val="1600"/>
              <a:buChar char="●"/>
            </a:pPr>
            <a:r>
              <a:rPr lang="pt-BR" sz="1600" dirty="0"/>
              <a:t>Tabulação por meio do Microsoft Excel ®;</a:t>
            </a:r>
            <a:endParaRPr sz="1600" dirty="0"/>
          </a:p>
          <a:p>
            <a:pPr marL="914400" lvl="1" indent="-228600" algn="just" rtl="0">
              <a:lnSpc>
                <a:spcPct val="115000"/>
              </a:lnSpc>
              <a:spcBef>
                <a:spcPts val="0"/>
              </a:spcBef>
              <a:spcAft>
                <a:spcPts val="0"/>
              </a:spcAft>
              <a:buSzPts val="1400"/>
              <a:buNone/>
            </a:pPr>
            <a:endParaRPr sz="1600" dirty="0"/>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176</TotalTime>
  <Words>1808</Words>
  <Application>Microsoft Office PowerPoint</Application>
  <PresentationFormat>Apresentação na tela (16:9)</PresentationFormat>
  <Paragraphs>262</Paragraphs>
  <Slides>42</Slides>
  <Notes>32</Notes>
  <HiddenSlides>0</HiddenSlides>
  <MMClips>1</MMClips>
  <ScaleCrop>false</ScaleCrop>
  <HeadingPairs>
    <vt:vector size="6" baseType="variant">
      <vt:variant>
        <vt:lpstr>Fontes usadas</vt:lpstr>
      </vt:variant>
      <vt:variant>
        <vt:i4>8</vt:i4>
      </vt:variant>
      <vt:variant>
        <vt:lpstr>Tema</vt:lpstr>
      </vt:variant>
      <vt:variant>
        <vt:i4>1</vt:i4>
      </vt:variant>
      <vt:variant>
        <vt:lpstr>Títulos de slides</vt:lpstr>
      </vt:variant>
      <vt:variant>
        <vt:i4>42</vt:i4>
      </vt:variant>
    </vt:vector>
  </HeadingPairs>
  <TitlesOfParts>
    <vt:vector size="51" baseType="lpstr">
      <vt:lpstr>Verdana</vt:lpstr>
      <vt:lpstr>Arial</vt:lpstr>
      <vt:lpstr>Alegreya Black</vt:lpstr>
      <vt:lpstr>Alegreya ExtraBold</vt:lpstr>
      <vt:lpstr>Calibri</vt:lpstr>
      <vt:lpstr>Roboto</vt:lpstr>
      <vt:lpstr>Syne</vt:lpstr>
      <vt:lpstr>Alegreya</vt:lpstr>
      <vt:lpstr>Simple Light</vt:lpstr>
      <vt:lpstr>Impactos na saúde decorrentes das usinas eólicas</vt:lpstr>
      <vt:lpstr>Apresentação do PowerPoint</vt:lpstr>
      <vt:lpstr>Apresentação do PowerPoint</vt:lpstr>
      <vt:lpstr>Apresentação do PowerPoint</vt:lpstr>
      <vt:lpstr>Apresentação do PowerPoint</vt:lpstr>
      <vt:lpstr>Apresentação do PowerPoint</vt:lpstr>
      <vt:lpstr>Síndrome da Turbina Eólica (STE)</vt:lpstr>
      <vt:lpstr>Doença Vibroacústica (DVA)</vt:lpstr>
      <vt:lpstr>METODOLOGIA</vt:lpstr>
      <vt:lpstr>METODOLOGIA</vt:lpstr>
      <vt:lpstr>RESULTADOS  Aspectos Sociodemográficos</vt:lpstr>
      <vt:lpstr>Sítio Sobradinho, Caetés/PE</vt:lpstr>
      <vt:lpstr>Apresentação do PowerPoint</vt:lpstr>
      <vt:lpstr>Caracterização da população</vt:lpstr>
      <vt:lpstr>Caracterização da população</vt:lpstr>
      <vt:lpstr>Caracterização  da população</vt:lpstr>
      <vt:lpstr>Caracterização da população</vt:lpstr>
      <vt:lpstr>Impactos das eólicas</vt:lpstr>
      <vt:lpstr>Impactos das eólicas</vt:lpstr>
      <vt:lpstr>Impactos das eólicas: criação de animais</vt:lpstr>
      <vt:lpstr>Impactos das eólicas: Agricultura</vt:lpstr>
      <vt:lpstr>Impactos das eólicas: Ecossistema local</vt:lpstr>
      <vt:lpstr>Percebem alterações na água </vt:lpstr>
      <vt:lpstr>Apresentação do PowerPoint</vt:lpstr>
      <vt:lpstr>RESULTADOS Impactos na saúde</vt:lpstr>
      <vt:lpstr>Problemas de saúde decorrentes do convívio com os aerogeradores</vt:lpstr>
      <vt:lpstr>Problemas de saúde decorrentes do convívio com os aerogeradores</vt:lpstr>
      <vt:lpstr>Apresentação do PowerPoint</vt:lpstr>
      <vt:lpstr>Sintomas de Adoecimento Mental</vt:lpstr>
      <vt:lpstr>Apresentação do PowerPoint</vt:lpstr>
      <vt:lpstr>Apresentação do PowerPoint</vt:lpstr>
      <vt:lpstr>Exame de audiometria – 31 participantes</vt:lpstr>
      <vt:lpstr>Exame de audiometria – 31 participantes</vt:lpstr>
      <vt:lpstr>Na saúde bucal: Lesões não cariosas e disfunção da articulação ATM</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Aponte a câmera do seu celular para o QR code e assista o documentário completo no youtube!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Wanessa Gomes</dc:creator>
  <cp:lastModifiedBy>wanessa gomes</cp:lastModifiedBy>
  <cp:revision>12</cp:revision>
  <dcterms:modified xsi:type="dcterms:W3CDTF">2025-10-14T14:45:42Z</dcterms:modified>
</cp:coreProperties>
</file>